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4" r:id="rId2"/>
    <p:sldId id="3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4" r:id="rId18"/>
    <p:sldId id="386" r:id="rId19"/>
    <p:sldId id="387" r:id="rId20"/>
    <p:sldId id="388" r:id="rId21"/>
    <p:sldId id="335" r:id="rId22"/>
    <p:sldId id="336" r:id="rId23"/>
    <p:sldId id="337" r:id="rId24"/>
    <p:sldId id="338" r:id="rId25"/>
    <p:sldId id="339" r:id="rId26"/>
    <p:sldId id="340" r:id="rId27"/>
    <p:sldId id="341" r:id="rId28"/>
    <p:sldId id="342" r:id="rId29"/>
    <p:sldId id="344" r:id="rId30"/>
    <p:sldId id="345" r:id="rId31"/>
    <p:sldId id="346" r:id="rId32"/>
    <p:sldId id="389" r:id="rId33"/>
    <p:sldId id="391" r:id="rId34"/>
    <p:sldId id="347" r:id="rId35"/>
    <p:sldId id="348" r:id="rId36"/>
    <p:sldId id="349" r:id="rId37"/>
    <p:sldId id="350" r:id="rId38"/>
    <p:sldId id="392" r:id="rId39"/>
    <p:sldId id="393" r:id="rId40"/>
    <p:sldId id="394" r:id="rId41"/>
    <p:sldId id="395" r:id="rId42"/>
    <p:sldId id="351" r:id="rId43"/>
    <p:sldId id="352" r:id="rId44"/>
    <p:sldId id="275" r:id="rId45"/>
    <p:sldId id="353" r:id="rId46"/>
    <p:sldId id="354" r:id="rId47"/>
    <p:sldId id="355" r:id="rId48"/>
    <p:sldId id="397" r:id="rId49"/>
    <p:sldId id="398"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400" r:id="rId78"/>
    <p:sldId id="401" r:id="rId79"/>
    <p:sldId id="402" r:id="rId80"/>
    <p:sldId id="404" r:id="rId81"/>
    <p:sldId id="403" r:id="rId82"/>
    <p:sldId id="405" r:id="rId83"/>
    <p:sldId id="399" r:id="rId84"/>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8" d="100"/>
          <a:sy n="88" d="100"/>
        </p:scale>
        <p:origin x="-437"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8858B1-001F-83B8-0DF3-51C388788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CCA49A0-E113-2966-ABAE-15341DC7B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5CB6266-1457-AE59-6030-6DA02949477F}"/>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D3677495-F618-912C-3071-722182A0A4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86F3F9E-85D4-DA5E-55B6-3D6B6F157FF7}"/>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907961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22189A-D001-802F-DF6C-20D3CA6322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E492539-FBC3-5E9D-8C2C-A4AEE7152F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1F90A15-9BE9-5E76-551C-FB25BD093B39}"/>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079E6616-6FAF-3CA4-2441-D845BCA18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D292B2F-4189-04A3-FB43-3E13FAB82547}"/>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413279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CB728C5-0603-9DB5-2CEC-DBEA7DBD29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8651C8C4-7F33-87D2-C361-BD28C3303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D137B96-AC9B-2D59-D416-514BB4F23EAA}"/>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845E7BA9-23C9-322B-6F09-BB25626ECE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B0545AA-AD28-FE90-BB73-E88C1CB3490D}"/>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1980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336A6A-74BB-7E69-0D48-C23AC37390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6CEA02F-459A-0EB1-CCA9-3AC2D9570C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2E4A6A4-77DE-82C7-4637-1FCD411C1000}"/>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6E363056-EFCB-3B19-CF64-633838FC9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8F5BD1F-7FBB-EBFC-BF12-BFDD133962D6}"/>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92721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D13D3C-FBFC-8112-2562-496B5E4A4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648D289-C533-F8B0-F4C3-055F33847F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FC95E48-45A1-684E-889A-93DD9900E123}"/>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6C7ECCC3-460C-1991-EF90-89658A7028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7FB1CA3-DB0E-5A8A-A835-31646E267E4C}"/>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338677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E10043-77BB-5C5E-A204-FD106428DF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E3332F3-02A0-2AEC-F1AB-877ACC1FD1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B892704-6383-B3F1-50BE-EB3BB7EA3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3072BE7-EFE1-8623-CF35-4ECF825774E8}"/>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6" name="Footer Placeholder 5">
            <a:extLst>
              <a:ext uri="{FF2B5EF4-FFF2-40B4-BE49-F238E27FC236}">
                <a16:creationId xmlns:a16="http://schemas.microsoft.com/office/drawing/2014/main" xmlns="" id="{7D11A04D-0999-56E1-9BD5-9328D40111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A3FE0BD-EF9F-E0D0-3EE1-BB1C026C77A2}"/>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646794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08ACB2-57DD-4E63-93AE-916826C39B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F83C8E5-D187-51CB-44CA-C3FE31518E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0E8B011-ADEA-0583-6992-77E4AE170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2B46D1F-E16D-1F1E-5302-5FD6454F9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148DB16-BB34-C9CF-E366-BA28C00D9D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EEC4CE8-3CBD-60D5-36F4-D2F8C8103AA2}"/>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8" name="Footer Placeholder 7">
            <a:extLst>
              <a:ext uri="{FF2B5EF4-FFF2-40B4-BE49-F238E27FC236}">
                <a16:creationId xmlns:a16="http://schemas.microsoft.com/office/drawing/2014/main" xmlns="" id="{3533A066-B8E1-3085-0702-177DF9829A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4655C705-6D9B-D0D7-577A-86ADFE678C64}"/>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116578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E986C0-F08F-6E77-4E9C-E20BCE9B55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3952E40-A2E2-7921-5D3F-C5DA5E7D76F9}"/>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4" name="Footer Placeholder 3">
            <a:extLst>
              <a:ext uri="{FF2B5EF4-FFF2-40B4-BE49-F238E27FC236}">
                <a16:creationId xmlns:a16="http://schemas.microsoft.com/office/drawing/2014/main" xmlns="" id="{39CA3B01-6D14-37B2-5D4C-3272971780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4E8A942-1C97-B09B-7217-98C9D73B1E83}"/>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103992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0DF6DB1-01CB-09A8-C53E-E4D36745283E}"/>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3" name="Footer Placeholder 2">
            <a:extLst>
              <a:ext uri="{FF2B5EF4-FFF2-40B4-BE49-F238E27FC236}">
                <a16:creationId xmlns:a16="http://schemas.microsoft.com/office/drawing/2014/main" xmlns="" id="{6072FE24-E7D1-2A3F-3970-26851B4753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1BC656F7-6ADD-5FC8-809F-4DC82E036755}"/>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1998321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77BBB6-5793-4742-78C2-B854CF6F75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5A73C24-0937-A0D5-0718-BD4661EF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0A0BDC3-4A58-9D1D-44BC-892ABBCCF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6077488-D5BB-8613-B5A0-2214AB8F4671}"/>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6" name="Footer Placeholder 5">
            <a:extLst>
              <a:ext uri="{FF2B5EF4-FFF2-40B4-BE49-F238E27FC236}">
                <a16:creationId xmlns:a16="http://schemas.microsoft.com/office/drawing/2014/main" xmlns="" id="{07FF0084-0268-F823-0D84-2BF019BEC8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B0AD2E8-2AA4-EEF9-7526-D37A0AD5A8A0}"/>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318931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1EBD2-018C-16D7-56C9-3BA965F0D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9F7016C-4188-F2E0-68FC-58BDA1D49D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80009779-C186-ECF5-E95B-E24AC9AFA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D0B1371-2EB0-D509-6796-1719587E8054}"/>
              </a:ext>
            </a:extLst>
          </p:cNvPr>
          <p:cNvSpPr>
            <a:spLocks noGrp="1"/>
          </p:cNvSpPr>
          <p:nvPr>
            <p:ph type="dt" sz="half" idx="10"/>
          </p:nvPr>
        </p:nvSpPr>
        <p:spPr/>
        <p:txBody>
          <a:bodyPr/>
          <a:lstStyle/>
          <a:p>
            <a:fld id="{5F140D03-28AA-4EA7-89BE-ABE00E343CFA}" type="datetimeFigureOut">
              <a:rPr lang="en-IN" smtClean="0"/>
              <a:pPr/>
              <a:t>03-07-2024</a:t>
            </a:fld>
            <a:endParaRPr lang="en-IN"/>
          </a:p>
        </p:txBody>
      </p:sp>
      <p:sp>
        <p:nvSpPr>
          <p:cNvPr id="6" name="Footer Placeholder 5">
            <a:extLst>
              <a:ext uri="{FF2B5EF4-FFF2-40B4-BE49-F238E27FC236}">
                <a16:creationId xmlns:a16="http://schemas.microsoft.com/office/drawing/2014/main" xmlns="" id="{4D37D1D0-06AA-3AC1-9BA3-62424EAD71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00B7599-C3F6-BD36-4F13-DF2FD3965FAE}"/>
              </a:ext>
            </a:extLst>
          </p:cNvPr>
          <p:cNvSpPr>
            <a:spLocks noGrp="1"/>
          </p:cNvSpPr>
          <p:nvPr>
            <p:ph type="sldNum" sz="quarter" idx="12"/>
          </p:nvPr>
        </p:nvSpPr>
        <p:spPr/>
        <p:txBody>
          <a:body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124049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64C0AA3-F96F-C441-49AC-CB79C6B34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EEDC1A2-DDB7-C0F0-7ECA-AE1090952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DC673F3-52A1-9B9C-C0AF-2BE2B2AC5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40D03-28AA-4EA7-89BE-ABE00E343CFA}" type="datetimeFigureOut">
              <a:rPr lang="en-IN" smtClean="0"/>
              <a:pPr/>
              <a:t>03-07-2024</a:t>
            </a:fld>
            <a:endParaRPr lang="en-IN"/>
          </a:p>
        </p:txBody>
      </p:sp>
      <p:sp>
        <p:nvSpPr>
          <p:cNvPr id="5" name="Footer Placeholder 4">
            <a:extLst>
              <a:ext uri="{FF2B5EF4-FFF2-40B4-BE49-F238E27FC236}">
                <a16:creationId xmlns:a16="http://schemas.microsoft.com/office/drawing/2014/main" xmlns="" id="{28129FD4-653C-AD16-268C-06B85DFBD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07443313-CDE2-1F30-431F-CC732A6CE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39766-3026-4DCE-9CBF-28C8FBEACC24}" type="slidenum">
              <a:rPr lang="en-IN" smtClean="0"/>
              <a:pPr/>
              <a:t>‹#›</a:t>
            </a:fld>
            <a:endParaRPr lang="en-IN"/>
          </a:p>
        </p:txBody>
      </p:sp>
    </p:spTree>
    <p:extLst>
      <p:ext uri="{BB962C8B-B14F-4D97-AF65-F5344CB8AC3E}">
        <p14:creationId xmlns:p14="http://schemas.microsoft.com/office/powerpoint/2010/main" xmlns="" val="213041653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070C8-E926-AB00-3CF5-11374257B344}"/>
              </a:ext>
            </a:extLst>
          </p:cNvPr>
          <p:cNvSpPr>
            <a:spLocks noGrp="1"/>
          </p:cNvSpPr>
          <p:nvPr>
            <p:ph type="ctrTitle"/>
          </p:nvPr>
        </p:nvSpPr>
        <p:spPr/>
        <p:txBody>
          <a:bodyPr/>
          <a:lstStyle/>
          <a:p>
            <a:r>
              <a:rPr lang="en-IN" dirty="0"/>
              <a:t>SQL</a:t>
            </a:r>
            <a:br>
              <a:rPr lang="en-IN" dirty="0"/>
            </a:br>
            <a:r>
              <a:rPr lang="en-IN" dirty="0"/>
              <a:t>Day 3</a:t>
            </a:r>
          </a:p>
        </p:txBody>
      </p:sp>
      <p:sp>
        <p:nvSpPr>
          <p:cNvPr id="3" name="Subtitle 2">
            <a:extLst>
              <a:ext uri="{FF2B5EF4-FFF2-40B4-BE49-F238E27FC236}">
                <a16:creationId xmlns:a16="http://schemas.microsoft.com/office/drawing/2014/main" xmlns="" id="{318F2FF3-CF08-E670-CE55-C59978E9EC3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xmlns="" val="151353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
            <a:extLst>
              <a:ext uri="{FF2B5EF4-FFF2-40B4-BE49-F238E27FC236}">
                <a16:creationId xmlns:a16="http://schemas.microsoft.com/office/drawing/2014/main" xmlns="" id="{A679288C-C78D-F57A-EE80-02DA124876C9}"/>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143125"/>
            <a:ext cx="12192000" cy="2570163"/>
          </a:xfrm>
          <a:prstGeom prst="rect">
            <a:avLst/>
          </a:prstGeom>
        </p:spPr>
      </p:pic>
    </p:spTree>
    <p:extLst>
      <p:ext uri="{BB962C8B-B14F-4D97-AF65-F5344CB8AC3E}">
        <p14:creationId xmlns:p14="http://schemas.microsoft.com/office/powerpoint/2010/main" xmlns="" val="363927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8)">
            <a:extLst>
              <a:ext uri="{FF2B5EF4-FFF2-40B4-BE49-F238E27FC236}">
                <a16:creationId xmlns:a16="http://schemas.microsoft.com/office/drawing/2014/main" xmlns="" id="{16243792-A448-69B5-CC60-2BE092BA1299}"/>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65113"/>
            <a:ext cx="12192000" cy="6327775"/>
          </a:xfrm>
          <a:prstGeom prst="rect">
            <a:avLst/>
          </a:prstGeom>
        </p:spPr>
      </p:pic>
    </p:spTree>
    <p:extLst>
      <p:ext uri="{BB962C8B-B14F-4D97-AF65-F5344CB8AC3E}">
        <p14:creationId xmlns:p14="http://schemas.microsoft.com/office/powerpoint/2010/main" xmlns="" val="62631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
            <a:extLst>
              <a:ext uri="{FF2B5EF4-FFF2-40B4-BE49-F238E27FC236}">
                <a16:creationId xmlns:a16="http://schemas.microsoft.com/office/drawing/2014/main" xmlns="" id="{70B46FD4-2365-08B9-67E8-B43E6BC58B5D}"/>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582863"/>
            <a:ext cx="12192000" cy="1692275"/>
          </a:xfrm>
          <a:prstGeom prst="rect">
            <a:avLst/>
          </a:prstGeom>
        </p:spPr>
      </p:pic>
      <p:sp>
        <p:nvSpPr>
          <p:cNvPr id="4" name="TextBox 3">
            <a:extLst>
              <a:ext uri="{FF2B5EF4-FFF2-40B4-BE49-F238E27FC236}">
                <a16:creationId xmlns:a16="http://schemas.microsoft.com/office/drawing/2014/main" xmlns="" id="{757D8F11-FEDF-FFDF-A3EA-15B7DC60A5FC}"/>
              </a:ext>
            </a:extLst>
          </p:cNvPr>
          <p:cNvSpPr txBox="1"/>
          <p:nvPr/>
        </p:nvSpPr>
        <p:spPr>
          <a:xfrm>
            <a:off x="5149516" y="1576137"/>
            <a:ext cx="1140056" cy="600164"/>
          </a:xfrm>
          <a:prstGeom prst="rect">
            <a:avLst/>
          </a:prstGeom>
          <a:noFill/>
        </p:spPr>
        <p:txBody>
          <a:bodyPr wrap="none" rtlCol="0">
            <a:spAutoFit/>
          </a:bodyPr>
          <a:lstStyle/>
          <a:p>
            <a:r>
              <a:rPr lang="en-US" sz="3300" dirty="0"/>
              <a:t>Ans C</a:t>
            </a:r>
          </a:p>
        </p:txBody>
      </p:sp>
    </p:spTree>
    <p:extLst>
      <p:ext uri="{BB962C8B-B14F-4D97-AF65-F5344CB8AC3E}">
        <p14:creationId xmlns:p14="http://schemas.microsoft.com/office/powerpoint/2010/main" xmlns="" val="351467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
            <a:extLst>
              <a:ext uri="{FF2B5EF4-FFF2-40B4-BE49-F238E27FC236}">
                <a16:creationId xmlns:a16="http://schemas.microsoft.com/office/drawing/2014/main" xmlns="" id="{3A78121B-7F99-BACB-D41F-0B8F1EBD102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07988"/>
            <a:ext cx="12192000" cy="6042025"/>
          </a:xfrm>
          <a:prstGeom prst="rect">
            <a:avLst/>
          </a:prstGeom>
        </p:spPr>
      </p:pic>
    </p:spTree>
    <p:extLst>
      <p:ext uri="{BB962C8B-B14F-4D97-AF65-F5344CB8AC3E}">
        <p14:creationId xmlns:p14="http://schemas.microsoft.com/office/powerpoint/2010/main" xmlns="" val="153046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
            <a:extLst>
              <a:ext uri="{FF2B5EF4-FFF2-40B4-BE49-F238E27FC236}">
                <a16:creationId xmlns:a16="http://schemas.microsoft.com/office/drawing/2014/main" xmlns="" id="{BF0D79BF-1ADE-23D9-CADB-A058FB749A1B}"/>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551113"/>
            <a:ext cx="12192000" cy="1755775"/>
          </a:xfrm>
          <a:prstGeom prst="rect">
            <a:avLst/>
          </a:prstGeom>
        </p:spPr>
      </p:pic>
    </p:spTree>
    <p:extLst>
      <p:ext uri="{BB962C8B-B14F-4D97-AF65-F5344CB8AC3E}">
        <p14:creationId xmlns:p14="http://schemas.microsoft.com/office/powerpoint/2010/main" xmlns="" val="255126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
            <a:extLst>
              <a:ext uri="{FF2B5EF4-FFF2-40B4-BE49-F238E27FC236}">
                <a16:creationId xmlns:a16="http://schemas.microsoft.com/office/drawing/2014/main" xmlns="" id="{265FA5C1-651D-A668-C648-FBB8765CE8CB}"/>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1422400" y="0"/>
            <a:ext cx="9345613" cy="6858000"/>
          </a:xfrm>
          <a:prstGeom prst="rect">
            <a:avLst/>
          </a:prstGeom>
        </p:spPr>
      </p:pic>
    </p:spTree>
    <p:extLst>
      <p:ext uri="{BB962C8B-B14F-4D97-AF65-F5344CB8AC3E}">
        <p14:creationId xmlns:p14="http://schemas.microsoft.com/office/powerpoint/2010/main" xmlns="" val="2239211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
            <a:extLst>
              <a:ext uri="{FF2B5EF4-FFF2-40B4-BE49-F238E27FC236}">
                <a16:creationId xmlns:a16="http://schemas.microsoft.com/office/drawing/2014/main" xmlns="" id="{44E8852B-D18D-6B10-8A27-1B36AEFA76CF}"/>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262188"/>
            <a:ext cx="12192000" cy="2333625"/>
          </a:xfrm>
          <a:prstGeom prst="rect">
            <a:avLst/>
          </a:prstGeom>
        </p:spPr>
      </p:pic>
    </p:spTree>
    <p:extLst>
      <p:ext uri="{BB962C8B-B14F-4D97-AF65-F5344CB8AC3E}">
        <p14:creationId xmlns:p14="http://schemas.microsoft.com/office/powerpoint/2010/main" xmlns="" val="427151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Revision</a:t>
            </a:r>
          </a:p>
        </p:txBody>
      </p:sp>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DE57552-D845-1C4E-EF27-008E2D5AA933}"/>
              </a:ext>
            </a:extLst>
          </p:cNvPr>
          <p:cNvSpPr txBox="1"/>
          <p:nvPr/>
        </p:nvSpPr>
        <p:spPr>
          <a:xfrm>
            <a:off x="640080" y="2872899"/>
            <a:ext cx="5282418"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Case Study 1:</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Retrieve the details of the top 5 highest-paid employees who work in the 'Sales' department, ordered by their salary in descending order. </a:t>
            </a:r>
          </a:p>
        </p:txBody>
      </p:sp>
      <p:pic>
        <p:nvPicPr>
          <p:cNvPr id="6" name="Picture 5" descr="Young man in the office">
            <a:extLst>
              <a:ext uri="{FF2B5EF4-FFF2-40B4-BE49-F238E27FC236}">
                <a16:creationId xmlns:a16="http://schemas.microsoft.com/office/drawing/2014/main" xmlns="" id="{5201065D-B010-4BB9-9216-68CE4D77F61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xmlns="" val="383669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Solution</a:t>
            </a:r>
          </a:p>
        </p:txBody>
      </p:sp>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DE57552-D845-1C4E-EF27-008E2D5AA933}"/>
              </a:ext>
            </a:extLst>
          </p:cNvPr>
          <p:cNvSpPr txBox="1"/>
          <p:nvPr/>
        </p:nvSpPr>
        <p:spPr>
          <a:xfrm>
            <a:off x="640080" y="2872899"/>
            <a:ext cx="5282418" cy="3320668"/>
          </a:xfrm>
          <a:prstGeom prst="rect">
            <a:avLst/>
          </a:prstGeom>
        </p:spPr>
        <p:txBody>
          <a:bodyPr vert="horz" lIns="91440" tIns="45720" rIns="91440" bIns="45720" rtlCol="0">
            <a:normAutofit/>
          </a:bodyPr>
          <a:lstStyle/>
          <a:p>
            <a:pPr>
              <a:lnSpc>
                <a:spcPct val="90000"/>
              </a:lnSpc>
              <a:spcAft>
                <a:spcPts val="600"/>
              </a:spcAft>
            </a:pPr>
            <a:r>
              <a:rPr lang="en-US" sz="2200" dirty="0"/>
              <a:t>SELECT TOP 5     *</a:t>
            </a:r>
          </a:p>
          <a:p>
            <a:pPr>
              <a:lnSpc>
                <a:spcPct val="90000"/>
              </a:lnSpc>
              <a:spcAft>
                <a:spcPts val="600"/>
              </a:spcAft>
            </a:pPr>
            <a:r>
              <a:rPr lang="en-US" sz="2200" dirty="0"/>
              <a:t>FROM     Employees1</a:t>
            </a:r>
          </a:p>
          <a:p>
            <a:pPr>
              <a:lnSpc>
                <a:spcPct val="90000"/>
              </a:lnSpc>
              <a:spcAft>
                <a:spcPts val="600"/>
              </a:spcAft>
            </a:pPr>
            <a:r>
              <a:rPr lang="en-US" sz="2200" dirty="0"/>
              <a:t>WHERE     department = 'Sales'</a:t>
            </a:r>
          </a:p>
          <a:p>
            <a:pPr>
              <a:lnSpc>
                <a:spcPct val="90000"/>
              </a:lnSpc>
              <a:spcAft>
                <a:spcPts val="600"/>
              </a:spcAft>
            </a:pPr>
            <a:r>
              <a:rPr lang="en-US" sz="2200" dirty="0"/>
              <a:t>ORDER BY     salary DESC;</a:t>
            </a:r>
          </a:p>
        </p:txBody>
      </p:sp>
      <p:pic>
        <p:nvPicPr>
          <p:cNvPr id="6" name="Picture 5" descr="Young man in the office">
            <a:extLst>
              <a:ext uri="{FF2B5EF4-FFF2-40B4-BE49-F238E27FC236}">
                <a16:creationId xmlns:a16="http://schemas.microsoft.com/office/drawing/2014/main" xmlns="" id="{5201065D-B010-4BB9-9216-68CE4D77F61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xmlns="" val="103826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Revision</a:t>
            </a:r>
          </a:p>
        </p:txBody>
      </p:sp>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DE57552-D845-1C4E-EF27-008E2D5AA933}"/>
              </a:ext>
            </a:extLst>
          </p:cNvPr>
          <p:cNvSpPr txBox="1"/>
          <p:nvPr/>
        </p:nvSpPr>
        <p:spPr>
          <a:xfrm>
            <a:off x="640080" y="2872899"/>
            <a:ext cx="5662246"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Case Study 2:</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Retrieve the employee details for employees working in the 'IT' department who have more than 7 years of experience. Display the results in descending order based on their hire date.</a:t>
            </a:r>
          </a:p>
        </p:txBody>
      </p:sp>
      <p:pic>
        <p:nvPicPr>
          <p:cNvPr id="6" name="Picture 5" descr="Young man in the office">
            <a:extLst>
              <a:ext uri="{FF2B5EF4-FFF2-40B4-BE49-F238E27FC236}">
                <a16:creationId xmlns:a16="http://schemas.microsoft.com/office/drawing/2014/main" xmlns="" id="{5201065D-B010-4BB9-9216-68CE4D77F61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xmlns="" val="190822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xmlns="" id="{1DF8EF62-F28D-DE6C-E41E-9D05CBDDC7FA}"/>
              </a:ext>
            </a:extLst>
          </p:cNvPr>
          <p:cNvGraphicFramePr>
            <a:graphicFrameLocks noGrp="1"/>
          </p:cNvGraphicFramePr>
          <p:nvPr>
            <p:ph idx="1"/>
            <p:extLst>
              <p:ext uri="{D42A27DB-BD31-4B8C-83A1-F6EECF244321}">
                <p14:modId xmlns:p14="http://schemas.microsoft.com/office/powerpoint/2010/main" xmlns="" val="1310427365"/>
              </p:ext>
            </p:extLst>
          </p:nvPr>
        </p:nvGraphicFramePr>
        <p:xfrm>
          <a:off x="1164271" y="643467"/>
          <a:ext cx="9863459" cy="5571077"/>
        </p:xfrm>
        <a:graphic>
          <a:graphicData uri="http://schemas.openxmlformats.org/drawingml/2006/table">
            <a:tbl>
              <a:tblPr/>
              <a:tblGrid>
                <a:gridCol w="1212080">
                  <a:extLst>
                    <a:ext uri="{9D8B030D-6E8A-4147-A177-3AD203B41FA5}">
                      <a16:colId xmlns:a16="http://schemas.microsoft.com/office/drawing/2014/main" xmlns="" val="3330683989"/>
                    </a:ext>
                  </a:extLst>
                </a:gridCol>
                <a:gridCol w="1929631">
                  <a:extLst>
                    <a:ext uri="{9D8B030D-6E8A-4147-A177-3AD203B41FA5}">
                      <a16:colId xmlns:a16="http://schemas.microsoft.com/office/drawing/2014/main" xmlns="" val="2113972841"/>
                    </a:ext>
                  </a:extLst>
                </a:gridCol>
                <a:gridCol w="4950530">
                  <a:extLst>
                    <a:ext uri="{9D8B030D-6E8A-4147-A177-3AD203B41FA5}">
                      <a16:colId xmlns:a16="http://schemas.microsoft.com/office/drawing/2014/main" xmlns="" val="3855422536"/>
                    </a:ext>
                  </a:extLst>
                </a:gridCol>
                <a:gridCol w="1771218">
                  <a:extLst>
                    <a:ext uri="{9D8B030D-6E8A-4147-A177-3AD203B41FA5}">
                      <a16:colId xmlns:a16="http://schemas.microsoft.com/office/drawing/2014/main" xmlns="" val="3046031885"/>
                    </a:ext>
                  </a:extLst>
                </a:gridCol>
              </a:tblGrid>
              <a:tr h="248895">
                <a:tc>
                  <a:txBody>
                    <a:bodyPr/>
                    <a:lstStyle/>
                    <a:p>
                      <a:pPr algn="ctr" fontAlgn="b">
                        <a:spcBef>
                          <a:spcPts val="0"/>
                        </a:spcBef>
                        <a:spcAft>
                          <a:spcPts val="0"/>
                        </a:spcAft>
                      </a:pPr>
                      <a:r>
                        <a:rPr lang="en-US" sz="1300" b="1" i="0" u="none" strike="noStrike">
                          <a:solidFill>
                            <a:srgbClr val="000000"/>
                          </a:solidFill>
                          <a:effectLst/>
                          <a:latin typeface="Calibri" panose="020F0502020204030204" pitchFamily="34" charset="0"/>
                        </a:rPr>
                        <a:t>Day</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Topic</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Chapter Details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Time Duration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xmlns="" val="1246294984"/>
                  </a:ext>
                </a:extLst>
              </a:tr>
              <a:tr h="248895">
                <a:tc rowSpan="2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Day 3</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rowSpan="1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Sorting</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results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60 mins</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1671152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text</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295898381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single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815396438"/>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multiple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79677420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Grouping data</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55950604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 BY single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318570048"/>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 BY multiple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413939756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Filtering grouped data</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858607573"/>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Filter with HAVING</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4002885903"/>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HAVING and sorting</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58240282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 </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444383044"/>
                  </a:ext>
                </a:extLst>
              </a:tr>
              <a:tr h="344282">
                <a:tc vMerge="1">
                  <a:txBody>
                    <a:bodyPr/>
                    <a:lstStyle/>
                    <a:p>
                      <a:endParaRPr lang="en-US"/>
                    </a:p>
                  </a:txBody>
                  <a:tcPr/>
                </a:tc>
                <a:tc gridSpan="3">
                  <a:txBody>
                    <a:bodyPr/>
                    <a:lstStyle/>
                    <a:p>
                      <a:pPr algn="ctr" fontAlgn="b">
                        <a:spcBef>
                          <a:spcPts val="0"/>
                        </a:spcBef>
                        <a:spcAft>
                          <a:spcPts val="0"/>
                        </a:spcAft>
                      </a:pPr>
                      <a:r>
                        <a:rPr lang="en-US" sz="1300" b="1" i="0" u="none" strike="noStrike">
                          <a:solidFill>
                            <a:srgbClr val="000000"/>
                          </a:solidFill>
                          <a:effectLst/>
                          <a:latin typeface="Calibri" panose="020F0502020204030204" pitchFamily="34" charset="0"/>
                        </a:rPr>
                        <a:t>5 mins Break</a:t>
                      </a:r>
                      <a:endParaRPr lang="en-US" sz="2100" b="0" i="0" u="none" strike="noStrike">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06643421"/>
                  </a:ext>
                </a:extLst>
              </a:tr>
              <a:tr h="248895">
                <a:tc vMerge="1">
                  <a:txBody>
                    <a:bodyPr/>
                    <a:lstStyle/>
                    <a:p>
                      <a:endParaRPr lang="en-US"/>
                    </a:p>
                  </a:txBody>
                  <a:tcPr/>
                </a:tc>
                <a:tc rowSpan="9">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Joins Part I</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The ins and outs of INNER JOIN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60 mins</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9820376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Your first join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2634674971"/>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Joining with aliased tables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49129573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Defining relationships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06680158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Relationships in our database</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415665167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Inspecting a relationship</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2307361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Multiple joins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72969119"/>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Joining multiple tables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376875058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dirty="0">
                          <a:solidFill>
                            <a:srgbClr val="000000"/>
                          </a:solidFill>
                          <a:effectLst/>
                          <a:latin typeface="Calibri" panose="020F0502020204030204" pitchFamily="34" charset="0"/>
                        </a:rPr>
                        <a:t>Checking multi-table joins</a:t>
                      </a:r>
                      <a:endParaRPr lang="en-US" sz="2100" b="0" i="0" u="none" strike="noStrike" dirty="0">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637196646"/>
                  </a:ext>
                </a:extLst>
              </a:tr>
            </a:tbl>
          </a:graphicData>
        </a:graphic>
      </p:graphicFrame>
    </p:spTree>
    <p:extLst>
      <p:ext uri="{BB962C8B-B14F-4D97-AF65-F5344CB8AC3E}">
        <p14:creationId xmlns:p14="http://schemas.microsoft.com/office/powerpoint/2010/main" xmlns="" val="99893841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Solution</a:t>
            </a:r>
          </a:p>
        </p:txBody>
      </p:sp>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8DE57552-D845-1C4E-EF27-008E2D5AA933}"/>
              </a:ext>
            </a:extLst>
          </p:cNvPr>
          <p:cNvSpPr txBox="1"/>
          <p:nvPr/>
        </p:nvSpPr>
        <p:spPr>
          <a:xfrm>
            <a:off x="640079" y="2872899"/>
            <a:ext cx="5802923" cy="3320668"/>
          </a:xfrm>
          <a:prstGeom prst="rect">
            <a:avLst/>
          </a:prstGeom>
        </p:spPr>
        <p:txBody>
          <a:bodyPr vert="horz" lIns="91440" tIns="45720" rIns="91440" bIns="45720" rtlCol="0">
            <a:normAutofit/>
          </a:bodyPr>
          <a:lstStyle/>
          <a:p>
            <a:pPr>
              <a:lnSpc>
                <a:spcPct val="90000"/>
              </a:lnSpc>
              <a:spcAft>
                <a:spcPts val="600"/>
              </a:spcAft>
            </a:pPr>
            <a:r>
              <a:rPr lang="en-US" sz="2200" dirty="0"/>
              <a:t>SELECT *</a:t>
            </a:r>
          </a:p>
          <a:p>
            <a:pPr>
              <a:lnSpc>
                <a:spcPct val="90000"/>
              </a:lnSpc>
              <a:spcAft>
                <a:spcPts val="600"/>
              </a:spcAft>
            </a:pPr>
            <a:r>
              <a:rPr lang="en-US" sz="2200" dirty="0"/>
              <a:t>FROM Employees</a:t>
            </a:r>
          </a:p>
          <a:p>
            <a:pPr>
              <a:lnSpc>
                <a:spcPct val="90000"/>
              </a:lnSpc>
              <a:spcAft>
                <a:spcPts val="600"/>
              </a:spcAft>
            </a:pPr>
            <a:r>
              <a:rPr lang="en-US" sz="2200" dirty="0"/>
              <a:t>WHERE department = 'IT' AND </a:t>
            </a:r>
            <a:r>
              <a:rPr lang="en-US" sz="2200" dirty="0" err="1"/>
              <a:t>years_of_exp</a:t>
            </a:r>
            <a:r>
              <a:rPr lang="en-US" sz="2200" dirty="0"/>
              <a:t> &gt; 5</a:t>
            </a:r>
          </a:p>
          <a:p>
            <a:pPr>
              <a:lnSpc>
                <a:spcPct val="90000"/>
              </a:lnSpc>
              <a:spcAft>
                <a:spcPts val="600"/>
              </a:spcAft>
            </a:pPr>
            <a:r>
              <a:rPr lang="en-US" sz="2200" dirty="0"/>
              <a:t>ORDER BY </a:t>
            </a:r>
            <a:r>
              <a:rPr lang="en-US" sz="2200" dirty="0" err="1"/>
              <a:t>hire_date</a:t>
            </a:r>
            <a:r>
              <a:rPr lang="en-US" sz="2200" dirty="0"/>
              <a:t> DESC;</a:t>
            </a:r>
          </a:p>
        </p:txBody>
      </p:sp>
      <p:pic>
        <p:nvPicPr>
          <p:cNvPr id="6" name="Picture 5" descr="Young man in the office">
            <a:extLst>
              <a:ext uri="{FF2B5EF4-FFF2-40B4-BE49-F238E27FC236}">
                <a16:creationId xmlns:a16="http://schemas.microsoft.com/office/drawing/2014/main" xmlns="" id="{5201065D-B010-4BB9-9216-68CE4D77F61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xmlns="" val="309742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1">
            <a:extLst>
              <a:ext uri="{FF2B5EF4-FFF2-40B4-BE49-F238E27FC236}">
                <a16:creationId xmlns:a16="http://schemas.microsoft.com/office/drawing/2014/main" xmlns="" id="{6D84760E-9018-C2FE-651E-AC64D11102D1}"/>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174875"/>
            <a:ext cx="12192000" cy="2508250"/>
          </a:xfrm>
          <a:prstGeom prst="rect">
            <a:avLst/>
          </a:prstGeom>
        </p:spPr>
      </p:pic>
    </p:spTree>
    <p:extLst>
      <p:ext uri="{BB962C8B-B14F-4D97-AF65-F5344CB8AC3E}">
        <p14:creationId xmlns:p14="http://schemas.microsoft.com/office/powerpoint/2010/main" xmlns="" val="187809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2">
            <a:extLst>
              <a:ext uri="{FF2B5EF4-FFF2-40B4-BE49-F238E27FC236}">
                <a16:creationId xmlns:a16="http://schemas.microsoft.com/office/drawing/2014/main" xmlns="" id="{824ABD9F-3F5C-3684-FB3B-8CAF5CF707C3}"/>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38150"/>
            <a:ext cx="12192000" cy="5981700"/>
          </a:xfrm>
          <a:prstGeom prst="rect">
            <a:avLst/>
          </a:prstGeom>
        </p:spPr>
      </p:pic>
    </p:spTree>
    <p:extLst>
      <p:ext uri="{BB962C8B-B14F-4D97-AF65-F5344CB8AC3E}">
        <p14:creationId xmlns:p14="http://schemas.microsoft.com/office/powerpoint/2010/main" xmlns="" val="411548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3">
            <a:extLst>
              <a:ext uri="{FF2B5EF4-FFF2-40B4-BE49-F238E27FC236}">
                <a16:creationId xmlns:a16="http://schemas.microsoft.com/office/drawing/2014/main" xmlns="" id="{64687CA7-E99A-5C69-AE86-34304D2484DB}"/>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06400"/>
            <a:ext cx="12192000" cy="6043613"/>
          </a:xfrm>
          <a:prstGeom prst="rect">
            <a:avLst/>
          </a:prstGeom>
        </p:spPr>
      </p:pic>
    </p:spTree>
    <p:extLst>
      <p:ext uri="{BB962C8B-B14F-4D97-AF65-F5344CB8AC3E}">
        <p14:creationId xmlns:p14="http://schemas.microsoft.com/office/powerpoint/2010/main" xmlns="" val="94773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4">
            <a:extLst>
              <a:ext uri="{FF2B5EF4-FFF2-40B4-BE49-F238E27FC236}">
                <a16:creationId xmlns:a16="http://schemas.microsoft.com/office/drawing/2014/main" xmlns="" id="{81BCC47E-68E1-8AD7-3334-471BF0CA1176}"/>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85763"/>
            <a:ext cx="12192000" cy="6086475"/>
          </a:xfrm>
          <a:prstGeom prst="rect">
            <a:avLst/>
          </a:prstGeom>
        </p:spPr>
      </p:pic>
    </p:spTree>
    <p:extLst>
      <p:ext uri="{BB962C8B-B14F-4D97-AF65-F5344CB8AC3E}">
        <p14:creationId xmlns:p14="http://schemas.microsoft.com/office/powerpoint/2010/main" xmlns="" val="138795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5">
            <a:extLst>
              <a:ext uri="{FF2B5EF4-FFF2-40B4-BE49-F238E27FC236}">
                <a16:creationId xmlns:a16="http://schemas.microsoft.com/office/drawing/2014/main" xmlns="" id="{2CFB693A-46C9-9F71-E76C-BD6A45066E8E}"/>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542925"/>
            <a:ext cx="12192000" cy="5770563"/>
          </a:xfrm>
          <a:prstGeom prst="rect">
            <a:avLst/>
          </a:prstGeom>
        </p:spPr>
      </p:pic>
    </p:spTree>
    <p:extLst>
      <p:ext uri="{BB962C8B-B14F-4D97-AF65-F5344CB8AC3E}">
        <p14:creationId xmlns:p14="http://schemas.microsoft.com/office/powerpoint/2010/main" xmlns="" val="409092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6">
            <a:extLst>
              <a:ext uri="{FF2B5EF4-FFF2-40B4-BE49-F238E27FC236}">
                <a16:creationId xmlns:a16="http://schemas.microsoft.com/office/drawing/2014/main" xmlns="" id="{5D14D04D-5EE4-4FA7-C015-4B0CBFBA38F1}"/>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95300"/>
            <a:ext cx="12192000" cy="5867400"/>
          </a:xfrm>
          <a:prstGeom prst="rect">
            <a:avLst/>
          </a:prstGeom>
        </p:spPr>
      </p:pic>
    </p:spTree>
    <p:extLst>
      <p:ext uri="{BB962C8B-B14F-4D97-AF65-F5344CB8AC3E}">
        <p14:creationId xmlns:p14="http://schemas.microsoft.com/office/powerpoint/2010/main" xmlns="" val="198532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7">
            <a:extLst>
              <a:ext uri="{FF2B5EF4-FFF2-40B4-BE49-F238E27FC236}">
                <a16:creationId xmlns:a16="http://schemas.microsoft.com/office/drawing/2014/main" xmlns="" id="{B1CA98B3-5E2B-A691-54DA-4D1963ACE06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68313"/>
            <a:ext cx="12192000" cy="5919787"/>
          </a:xfrm>
          <a:prstGeom prst="rect">
            <a:avLst/>
          </a:prstGeom>
        </p:spPr>
      </p:pic>
    </p:spTree>
    <p:extLst>
      <p:ext uri="{BB962C8B-B14F-4D97-AF65-F5344CB8AC3E}">
        <p14:creationId xmlns:p14="http://schemas.microsoft.com/office/powerpoint/2010/main" xmlns="" val="3558477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8">
            <a:extLst>
              <a:ext uri="{FF2B5EF4-FFF2-40B4-BE49-F238E27FC236}">
                <a16:creationId xmlns:a16="http://schemas.microsoft.com/office/drawing/2014/main" xmlns="" id="{F9F487C0-3899-204C-DD2D-46AEADC675FF}"/>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81013"/>
            <a:ext cx="12192000" cy="5895975"/>
          </a:xfrm>
          <a:prstGeom prst="rect">
            <a:avLst/>
          </a:prstGeom>
        </p:spPr>
      </p:pic>
    </p:spTree>
    <p:extLst>
      <p:ext uri="{BB962C8B-B14F-4D97-AF65-F5344CB8AC3E}">
        <p14:creationId xmlns:p14="http://schemas.microsoft.com/office/powerpoint/2010/main" xmlns="" val="225236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1">
            <a:extLst>
              <a:ext uri="{FF2B5EF4-FFF2-40B4-BE49-F238E27FC236}">
                <a16:creationId xmlns:a16="http://schemas.microsoft.com/office/drawing/2014/main" xmlns="" id="{1BFFA560-5615-026D-7AD2-09A9DA008B2A}"/>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2208213"/>
            <a:ext cx="12192000" cy="2441575"/>
          </a:xfrm>
          <a:prstGeom prst="rect">
            <a:avLst/>
          </a:prstGeom>
        </p:spPr>
      </p:pic>
    </p:spTree>
    <p:extLst>
      <p:ext uri="{BB962C8B-B14F-4D97-AF65-F5344CB8AC3E}">
        <p14:creationId xmlns:p14="http://schemas.microsoft.com/office/powerpoint/2010/main" xmlns="" val="398017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
            <a:extLst>
              <a:ext uri="{FF2B5EF4-FFF2-40B4-BE49-F238E27FC236}">
                <a16:creationId xmlns:a16="http://schemas.microsoft.com/office/drawing/2014/main" xmlns="" id="{8177F894-1E2D-ADE1-F280-832B0B1469D6}"/>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1254125" y="0"/>
            <a:ext cx="9682163" cy="6858000"/>
          </a:xfrm>
          <a:prstGeom prst="rect">
            <a:avLst/>
          </a:prstGeom>
        </p:spPr>
      </p:pic>
    </p:spTree>
    <p:extLst>
      <p:ext uri="{BB962C8B-B14F-4D97-AF65-F5344CB8AC3E}">
        <p14:creationId xmlns:p14="http://schemas.microsoft.com/office/powerpoint/2010/main" xmlns="" val="3209998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2">
            <a:extLst>
              <a:ext uri="{FF2B5EF4-FFF2-40B4-BE49-F238E27FC236}">
                <a16:creationId xmlns:a16="http://schemas.microsoft.com/office/drawing/2014/main" xmlns="" id="{04BF4E10-3E37-7F60-67BB-7FEBB7CEEB0A}"/>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90525"/>
            <a:ext cx="12192000" cy="6076950"/>
          </a:xfrm>
          <a:prstGeom prst="rect">
            <a:avLst/>
          </a:prstGeom>
        </p:spPr>
      </p:pic>
    </p:spTree>
    <p:extLst>
      <p:ext uri="{BB962C8B-B14F-4D97-AF65-F5344CB8AC3E}">
        <p14:creationId xmlns:p14="http://schemas.microsoft.com/office/powerpoint/2010/main" xmlns="" val="132152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3">
            <a:extLst>
              <a:ext uri="{FF2B5EF4-FFF2-40B4-BE49-F238E27FC236}">
                <a16:creationId xmlns:a16="http://schemas.microsoft.com/office/drawing/2014/main" xmlns="" id="{EA703ADC-107D-40AE-31DF-D2106B44F702}"/>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63550"/>
            <a:ext cx="12192000" cy="5929313"/>
          </a:xfrm>
          <a:prstGeom prst="rect">
            <a:avLst/>
          </a:prstGeom>
        </p:spPr>
      </p:pic>
    </p:spTree>
    <p:extLst>
      <p:ext uri="{BB962C8B-B14F-4D97-AF65-F5344CB8AC3E}">
        <p14:creationId xmlns:p14="http://schemas.microsoft.com/office/powerpoint/2010/main" xmlns="" val="469923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a:solidFill>
                  <a:schemeClr val="bg1"/>
                </a:solidFill>
                <a:latin typeface="+mj-lt"/>
                <a:ea typeface="+mj-ea"/>
                <a:cs typeface="+mj-cs"/>
              </a:rPr>
              <a:t>Case Study 3:</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Retrieve the count of employees in each department from the 'Employee' table and display the department name along with the corresponding count.</a:t>
            </a:r>
          </a:p>
        </p:txBody>
      </p:sp>
    </p:spTree>
    <p:extLst>
      <p:ext uri="{BB962C8B-B14F-4D97-AF65-F5344CB8AC3E}">
        <p14:creationId xmlns:p14="http://schemas.microsoft.com/office/powerpoint/2010/main" xmlns="" val="360006764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a:bodyPr>
          <a:lstStyle/>
          <a:p>
            <a:pPr>
              <a:lnSpc>
                <a:spcPct val="90000"/>
              </a:lnSpc>
              <a:spcAft>
                <a:spcPts val="600"/>
              </a:spcAft>
            </a:pPr>
            <a:r>
              <a:rPr lang="en-US" sz="2800" dirty="0">
                <a:solidFill>
                  <a:schemeClr val="bg1"/>
                </a:solidFill>
              </a:rPr>
              <a:t>SELECT department, count(*)</a:t>
            </a:r>
          </a:p>
          <a:p>
            <a:pPr>
              <a:lnSpc>
                <a:spcPct val="90000"/>
              </a:lnSpc>
              <a:spcAft>
                <a:spcPts val="600"/>
              </a:spcAft>
            </a:pPr>
            <a:r>
              <a:rPr lang="en-US" sz="2800" dirty="0">
                <a:solidFill>
                  <a:schemeClr val="bg1"/>
                </a:solidFill>
              </a:rPr>
              <a:t>FROM Employee</a:t>
            </a:r>
          </a:p>
          <a:p>
            <a:pPr>
              <a:lnSpc>
                <a:spcPct val="90000"/>
              </a:lnSpc>
              <a:spcAft>
                <a:spcPts val="600"/>
              </a:spcAft>
            </a:pPr>
            <a:r>
              <a:rPr lang="en-US" sz="2800" dirty="0">
                <a:solidFill>
                  <a:schemeClr val="bg1"/>
                </a:solidFill>
              </a:rPr>
              <a:t>group BY department;</a:t>
            </a:r>
          </a:p>
        </p:txBody>
      </p:sp>
    </p:spTree>
    <p:extLst>
      <p:ext uri="{BB962C8B-B14F-4D97-AF65-F5344CB8AC3E}">
        <p14:creationId xmlns:p14="http://schemas.microsoft.com/office/powerpoint/2010/main" xmlns="" val="310314547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4">
            <a:extLst>
              <a:ext uri="{FF2B5EF4-FFF2-40B4-BE49-F238E27FC236}">
                <a16:creationId xmlns:a16="http://schemas.microsoft.com/office/drawing/2014/main" xmlns="" id="{55666049-11EB-7C6F-8D3D-ACB780F4B554}"/>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xmlns="" val="691767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5">
            <a:extLst>
              <a:ext uri="{FF2B5EF4-FFF2-40B4-BE49-F238E27FC236}">
                <a16:creationId xmlns:a16="http://schemas.microsoft.com/office/drawing/2014/main" xmlns="" id="{7AE07DF2-8959-7974-1E93-B79057FD746D}"/>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527050"/>
            <a:ext cx="12192000" cy="5803900"/>
          </a:xfrm>
          <a:prstGeom prst="rect">
            <a:avLst/>
          </a:prstGeom>
        </p:spPr>
      </p:pic>
    </p:spTree>
    <p:extLst>
      <p:ext uri="{BB962C8B-B14F-4D97-AF65-F5344CB8AC3E}">
        <p14:creationId xmlns:p14="http://schemas.microsoft.com/office/powerpoint/2010/main" xmlns="" val="4108227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6">
            <a:extLst>
              <a:ext uri="{FF2B5EF4-FFF2-40B4-BE49-F238E27FC236}">
                <a16:creationId xmlns:a16="http://schemas.microsoft.com/office/drawing/2014/main" xmlns="" id="{656D4F71-F00A-3F46-D71C-5243FE4AD731}"/>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xmlns="" val="209306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7">
            <a:extLst>
              <a:ext uri="{FF2B5EF4-FFF2-40B4-BE49-F238E27FC236}">
                <a16:creationId xmlns:a16="http://schemas.microsoft.com/office/drawing/2014/main" xmlns="" id="{2AD3596B-A78E-F610-64F5-80B6863EF7B4}"/>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892175"/>
            <a:ext cx="12192000" cy="5073650"/>
          </a:xfrm>
          <a:prstGeom prst="rect">
            <a:avLst/>
          </a:prstGeom>
        </p:spPr>
      </p:pic>
    </p:spTree>
    <p:extLst>
      <p:ext uri="{BB962C8B-B14F-4D97-AF65-F5344CB8AC3E}">
        <p14:creationId xmlns:p14="http://schemas.microsoft.com/office/powerpoint/2010/main" xmlns="" val="1664780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4:</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4" y="2718054"/>
            <a:ext cx="6100044" cy="37629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 write an SQL query to find the departments with an average salary greater than $70,000. The query should return the department name, the total number of employees in each department, and the average salary of employees in each department. Sort the results in descending order based on the average salary.</a:t>
            </a:r>
          </a:p>
        </p:txBody>
      </p:sp>
    </p:spTree>
    <p:extLst>
      <p:ext uri="{BB962C8B-B14F-4D97-AF65-F5344CB8AC3E}">
        <p14:creationId xmlns:p14="http://schemas.microsoft.com/office/powerpoint/2010/main" xmlns="" val="151615317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2800" dirty="0">
                <a:solidFill>
                  <a:schemeClr val="bg1"/>
                </a:solidFill>
              </a:rPr>
              <a:t>SELECT</a:t>
            </a:r>
          </a:p>
          <a:p>
            <a:pPr>
              <a:lnSpc>
                <a:spcPct val="90000"/>
              </a:lnSpc>
              <a:spcAft>
                <a:spcPts val="600"/>
              </a:spcAft>
            </a:pPr>
            <a:r>
              <a:rPr lang="en-US" sz="2800" dirty="0">
                <a:solidFill>
                  <a:schemeClr val="bg1"/>
                </a:solidFill>
              </a:rPr>
              <a:t>  department,</a:t>
            </a:r>
          </a:p>
          <a:p>
            <a:pPr>
              <a:lnSpc>
                <a:spcPct val="90000"/>
              </a:lnSpc>
              <a:spcAft>
                <a:spcPts val="600"/>
              </a:spcAft>
            </a:pPr>
            <a:r>
              <a:rPr lang="en-US" sz="2800" dirty="0">
                <a:solidFill>
                  <a:schemeClr val="bg1"/>
                </a:solidFill>
              </a:rPr>
              <a:t>  COUNT(*) AS </a:t>
            </a:r>
            <a:r>
              <a:rPr lang="en-US" sz="2800" dirty="0" err="1">
                <a:solidFill>
                  <a:schemeClr val="bg1"/>
                </a:solidFill>
              </a:rPr>
              <a:t>total_employees</a:t>
            </a:r>
            <a:r>
              <a:rPr lang="en-US" sz="2800" dirty="0">
                <a:solidFill>
                  <a:schemeClr val="bg1"/>
                </a:solidFill>
              </a:rPr>
              <a:t>,</a:t>
            </a:r>
          </a:p>
          <a:p>
            <a:pPr>
              <a:lnSpc>
                <a:spcPct val="90000"/>
              </a:lnSpc>
              <a:spcAft>
                <a:spcPts val="600"/>
              </a:spcAft>
            </a:pPr>
            <a:r>
              <a:rPr lang="en-US" sz="2800" dirty="0">
                <a:solidFill>
                  <a:schemeClr val="bg1"/>
                </a:solidFill>
              </a:rPr>
              <a:t>  AVG(salary) AS </a:t>
            </a:r>
            <a:r>
              <a:rPr lang="en-US" sz="2800" dirty="0" err="1">
                <a:solidFill>
                  <a:schemeClr val="bg1"/>
                </a:solidFill>
              </a:rPr>
              <a:t>average_salary</a:t>
            </a:r>
            <a:endParaRPr lang="en-US" sz="2800" dirty="0">
              <a:solidFill>
                <a:schemeClr val="bg1"/>
              </a:solidFill>
            </a:endParaRPr>
          </a:p>
          <a:p>
            <a:pPr>
              <a:lnSpc>
                <a:spcPct val="90000"/>
              </a:lnSpc>
              <a:spcAft>
                <a:spcPts val="600"/>
              </a:spcAft>
            </a:pPr>
            <a:r>
              <a:rPr lang="en-US" sz="2800" dirty="0">
                <a:solidFill>
                  <a:schemeClr val="bg1"/>
                </a:solidFill>
              </a:rPr>
              <a:t>FROM Employees1 </a:t>
            </a:r>
          </a:p>
          <a:p>
            <a:pPr>
              <a:lnSpc>
                <a:spcPct val="90000"/>
              </a:lnSpc>
              <a:spcAft>
                <a:spcPts val="600"/>
              </a:spcAft>
            </a:pPr>
            <a:r>
              <a:rPr lang="en-US" sz="2800" dirty="0">
                <a:solidFill>
                  <a:schemeClr val="bg1"/>
                </a:solidFill>
              </a:rPr>
              <a:t>WHERE salary &gt; 70000</a:t>
            </a:r>
          </a:p>
          <a:p>
            <a:pPr>
              <a:lnSpc>
                <a:spcPct val="90000"/>
              </a:lnSpc>
              <a:spcAft>
                <a:spcPts val="600"/>
              </a:spcAft>
            </a:pPr>
            <a:r>
              <a:rPr lang="en-US" sz="2800" dirty="0">
                <a:solidFill>
                  <a:schemeClr val="bg1"/>
                </a:solidFill>
              </a:rPr>
              <a:t>GROUP BY department</a:t>
            </a:r>
          </a:p>
          <a:p>
            <a:pPr>
              <a:lnSpc>
                <a:spcPct val="90000"/>
              </a:lnSpc>
              <a:spcAft>
                <a:spcPts val="600"/>
              </a:spcAft>
            </a:pPr>
            <a:r>
              <a:rPr lang="en-US" sz="2800" dirty="0">
                <a:solidFill>
                  <a:schemeClr val="bg1"/>
                </a:solidFill>
              </a:rPr>
              <a:t>ORDER BY </a:t>
            </a:r>
            <a:r>
              <a:rPr lang="en-US" sz="2800" dirty="0" err="1">
                <a:solidFill>
                  <a:schemeClr val="bg1"/>
                </a:solidFill>
              </a:rPr>
              <a:t>average_salary</a:t>
            </a:r>
            <a:r>
              <a:rPr lang="en-US" sz="2800" dirty="0">
                <a:solidFill>
                  <a:schemeClr val="bg1"/>
                </a:solidFill>
              </a:rPr>
              <a:t> DESC;</a:t>
            </a:r>
          </a:p>
        </p:txBody>
      </p:sp>
    </p:spTree>
    <p:extLst>
      <p:ext uri="{BB962C8B-B14F-4D97-AF65-F5344CB8AC3E}">
        <p14:creationId xmlns:p14="http://schemas.microsoft.com/office/powerpoint/2010/main" xmlns="" val="215682958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
            <a:extLst>
              <a:ext uri="{FF2B5EF4-FFF2-40B4-BE49-F238E27FC236}">
                <a16:creationId xmlns:a16="http://schemas.microsoft.com/office/drawing/2014/main" xmlns="" id="{02FB8B80-E4C0-082A-8555-4A15A2369372}"/>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2135188" y="0"/>
            <a:ext cx="7921625" cy="6858000"/>
          </a:xfrm>
          <a:prstGeom prst="rect">
            <a:avLst/>
          </a:prstGeom>
        </p:spPr>
      </p:pic>
    </p:spTree>
    <p:extLst>
      <p:ext uri="{BB962C8B-B14F-4D97-AF65-F5344CB8AC3E}">
        <p14:creationId xmlns:p14="http://schemas.microsoft.com/office/powerpoint/2010/main" xmlns="" val="2821360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5:</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3" y="2718054"/>
            <a:ext cx="12754064" cy="3762932"/>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2800" dirty="0">
                <a:solidFill>
                  <a:schemeClr val="bg1"/>
                </a:solidFill>
              </a:rPr>
              <a:t> Retrieve a summary report from the 'Employees' table that shows the following information for each department and position combination:</a:t>
            </a: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r>
              <a:rPr lang="en-US" sz="2800" dirty="0">
                <a:solidFill>
                  <a:schemeClr val="bg1"/>
                </a:solidFill>
              </a:rPr>
              <a:t>Number of employees in each department and position (</a:t>
            </a:r>
            <a:r>
              <a:rPr lang="en-US" sz="2800" dirty="0" err="1">
                <a:solidFill>
                  <a:schemeClr val="bg1"/>
                </a:solidFill>
              </a:rPr>
              <a:t>num_employees</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Average salary of employees in each department and position (</a:t>
            </a:r>
            <a:r>
              <a:rPr lang="en-US" sz="2800" dirty="0" err="1">
                <a:solidFill>
                  <a:schemeClr val="bg1"/>
                </a:solidFill>
              </a:rPr>
              <a:t>avg_salary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Maximum salary of employees in each department and position (</a:t>
            </a:r>
            <a:r>
              <a:rPr lang="en-US" sz="2800" dirty="0" err="1">
                <a:solidFill>
                  <a:schemeClr val="bg1"/>
                </a:solidFill>
              </a:rPr>
              <a:t>max_salary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Minimum salary of employees in each department and position (</a:t>
            </a:r>
            <a:r>
              <a:rPr lang="en-US" sz="2800" dirty="0" err="1">
                <a:solidFill>
                  <a:schemeClr val="bg1"/>
                </a:solidFill>
              </a:rPr>
              <a:t>min_salary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Total years of experience of employees in each department and position (</a:t>
            </a:r>
            <a:r>
              <a:rPr lang="en-US" sz="2800" dirty="0" err="1">
                <a:solidFill>
                  <a:schemeClr val="bg1"/>
                </a:solidFill>
              </a:rPr>
              <a:t>total_years_of_exp</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Present the results in ascending order of department and position.</a:t>
            </a:r>
          </a:p>
        </p:txBody>
      </p:sp>
    </p:spTree>
    <p:extLst>
      <p:ext uri="{BB962C8B-B14F-4D97-AF65-F5344CB8AC3E}">
        <p14:creationId xmlns:p14="http://schemas.microsoft.com/office/powerpoint/2010/main" xmlns="" val="550851859"/>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fontScale="62500" lnSpcReduction="20000"/>
          </a:bodyPr>
          <a:lstStyle/>
          <a:p>
            <a:pPr>
              <a:lnSpc>
                <a:spcPct val="90000"/>
              </a:lnSpc>
              <a:spcAft>
                <a:spcPts val="600"/>
              </a:spcAft>
            </a:pPr>
            <a:r>
              <a:rPr lang="en-US" sz="2800" dirty="0">
                <a:solidFill>
                  <a:schemeClr val="bg1"/>
                </a:solidFill>
              </a:rPr>
              <a:t>SELECT </a:t>
            </a:r>
          </a:p>
          <a:p>
            <a:pPr>
              <a:lnSpc>
                <a:spcPct val="90000"/>
              </a:lnSpc>
              <a:spcAft>
                <a:spcPts val="600"/>
              </a:spcAft>
            </a:pPr>
            <a:r>
              <a:rPr lang="en-US" sz="2800" dirty="0">
                <a:solidFill>
                  <a:schemeClr val="bg1"/>
                </a:solidFill>
              </a:rPr>
              <a:t>  department,</a:t>
            </a:r>
          </a:p>
          <a:p>
            <a:pPr>
              <a:lnSpc>
                <a:spcPct val="90000"/>
              </a:lnSpc>
              <a:spcAft>
                <a:spcPts val="600"/>
              </a:spcAft>
            </a:pPr>
            <a:r>
              <a:rPr lang="en-US" sz="2800" dirty="0">
                <a:solidFill>
                  <a:schemeClr val="bg1"/>
                </a:solidFill>
              </a:rPr>
              <a:t>  position,</a:t>
            </a:r>
          </a:p>
          <a:p>
            <a:pPr>
              <a:lnSpc>
                <a:spcPct val="90000"/>
              </a:lnSpc>
              <a:spcAft>
                <a:spcPts val="600"/>
              </a:spcAft>
            </a:pPr>
            <a:r>
              <a:rPr lang="en-US" sz="2800" dirty="0">
                <a:solidFill>
                  <a:schemeClr val="bg1"/>
                </a:solidFill>
              </a:rPr>
              <a:t>  COUNT(</a:t>
            </a:r>
            <a:r>
              <a:rPr lang="en-US" sz="2800" dirty="0" err="1">
                <a:solidFill>
                  <a:schemeClr val="bg1"/>
                </a:solidFill>
              </a:rPr>
              <a:t>emp_id</a:t>
            </a:r>
            <a:r>
              <a:rPr lang="en-US" sz="2800" dirty="0">
                <a:solidFill>
                  <a:schemeClr val="bg1"/>
                </a:solidFill>
              </a:rPr>
              <a:t>) AS </a:t>
            </a:r>
            <a:r>
              <a:rPr lang="en-US" sz="2800" dirty="0" err="1">
                <a:solidFill>
                  <a:schemeClr val="bg1"/>
                </a:solidFill>
              </a:rPr>
              <a:t>num_employees</a:t>
            </a:r>
            <a:r>
              <a:rPr lang="en-US" sz="2800" dirty="0">
                <a:solidFill>
                  <a:schemeClr val="bg1"/>
                </a:solidFill>
              </a:rPr>
              <a:t>,</a:t>
            </a:r>
          </a:p>
          <a:p>
            <a:pPr>
              <a:lnSpc>
                <a:spcPct val="90000"/>
              </a:lnSpc>
              <a:spcAft>
                <a:spcPts val="600"/>
              </a:spcAft>
            </a:pPr>
            <a:r>
              <a:rPr lang="en-US" sz="2800" dirty="0">
                <a:solidFill>
                  <a:schemeClr val="bg1"/>
                </a:solidFill>
              </a:rPr>
              <a:t>  AVG(salary) AS </a:t>
            </a:r>
            <a:r>
              <a:rPr lang="en-US" sz="2800" dirty="0" err="1">
                <a:solidFill>
                  <a:schemeClr val="bg1"/>
                </a:solidFill>
              </a:rPr>
              <a:t>avg_salary</a:t>
            </a:r>
            <a:r>
              <a:rPr lang="en-US" sz="2800" dirty="0">
                <a:solidFill>
                  <a:schemeClr val="bg1"/>
                </a:solidFill>
              </a:rPr>
              <a:t>,</a:t>
            </a:r>
          </a:p>
          <a:p>
            <a:pPr>
              <a:lnSpc>
                <a:spcPct val="90000"/>
              </a:lnSpc>
              <a:spcAft>
                <a:spcPts val="600"/>
              </a:spcAft>
            </a:pPr>
            <a:r>
              <a:rPr lang="en-US" sz="2800" dirty="0">
                <a:solidFill>
                  <a:schemeClr val="bg1"/>
                </a:solidFill>
              </a:rPr>
              <a:t>  MAX(salary) AS </a:t>
            </a:r>
            <a:r>
              <a:rPr lang="en-US" sz="2800" dirty="0" err="1">
                <a:solidFill>
                  <a:schemeClr val="bg1"/>
                </a:solidFill>
              </a:rPr>
              <a:t>max_salary</a:t>
            </a:r>
            <a:r>
              <a:rPr lang="en-US" sz="2800" dirty="0">
                <a:solidFill>
                  <a:schemeClr val="bg1"/>
                </a:solidFill>
              </a:rPr>
              <a:t>,</a:t>
            </a:r>
          </a:p>
          <a:p>
            <a:pPr>
              <a:lnSpc>
                <a:spcPct val="90000"/>
              </a:lnSpc>
              <a:spcAft>
                <a:spcPts val="600"/>
              </a:spcAft>
            </a:pPr>
            <a:r>
              <a:rPr lang="en-US" sz="2800" dirty="0">
                <a:solidFill>
                  <a:schemeClr val="bg1"/>
                </a:solidFill>
              </a:rPr>
              <a:t>  MIN(salary) AS </a:t>
            </a:r>
            <a:r>
              <a:rPr lang="en-US" sz="2800" dirty="0" err="1">
                <a:solidFill>
                  <a:schemeClr val="bg1"/>
                </a:solidFill>
              </a:rPr>
              <a:t>min_salary</a:t>
            </a:r>
            <a:r>
              <a:rPr lang="en-US" sz="2800" dirty="0">
                <a:solidFill>
                  <a:schemeClr val="bg1"/>
                </a:solidFill>
              </a:rPr>
              <a:t>,</a:t>
            </a:r>
          </a:p>
          <a:p>
            <a:pPr>
              <a:lnSpc>
                <a:spcPct val="90000"/>
              </a:lnSpc>
              <a:spcAft>
                <a:spcPts val="600"/>
              </a:spcAft>
            </a:pPr>
            <a:r>
              <a:rPr lang="en-US" sz="2800" dirty="0">
                <a:solidFill>
                  <a:schemeClr val="bg1"/>
                </a:solidFill>
              </a:rPr>
              <a:t>  SUM(</a:t>
            </a:r>
            <a:r>
              <a:rPr lang="en-US" sz="2800" dirty="0" err="1">
                <a:solidFill>
                  <a:schemeClr val="bg1"/>
                </a:solidFill>
              </a:rPr>
              <a:t>years_of_exp</a:t>
            </a:r>
            <a:r>
              <a:rPr lang="en-US" sz="2800" dirty="0">
                <a:solidFill>
                  <a:schemeClr val="bg1"/>
                </a:solidFill>
              </a:rPr>
              <a:t>) AS </a:t>
            </a:r>
            <a:r>
              <a:rPr lang="en-US" sz="2800" dirty="0" err="1">
                <a:solidFill>
                  <a:schemeClr val="bg1"/>
                </a:solidFill>
              </a:rPr>
              <a:t>total_years_of_exp</a:t>
            </a:r>
            <a:endParaRPr lang="en-US" sz="2800" dirty="0">
              <a:solidFill>
                <a:schemeClr val="bg1"/>
              </a:solidFill>
            </a:endParaRPr>
          </a:p>
          <a:p>
            <a:pPr>
              <a:lnSpc>
                <a:spcPct val="90000"/>
              </a:lnSpc>
              <a:spcAft>
                <a:spcPts val="600"/>
              </a:spcAft>
            </a:pPr>
            <a:r>
              <a:rPr lang="en-US" sz="2800" dirty="0">
                <a:solidFill>
                  <a:schemeClr val="bg1"/>
                </a:solidFill>
              </a:rPr>
              <a:t>FROM Employees</a:t>
            </a:r>
          </a:p>
          <a:p>
            <a:pPr>
              <a:lnSpc>
                <a:spcPct val="90000"/>
              </a:lnSpc>
              <a:spcAft>
                <a:spcPts val="600"/>
              </a:spcAft>
            </a:pPr>
            <a:r>
              <a:rPr lang="en-US" sz="2800" dirty="0">
                <a:solidFill>
                  <a:schemeClr val="bg1"/>
                </a:solidFill>
              </a:rPr>
              <a:t>GROUP BY department, position</a:t>
            </a:r>
          </a:p>
          <a:p>
            <a:pPr>
              <a:lnSpc>
                <a:spcPct val="90000"/>
              </a:lnSpc>
              <a:spcAft>
                <a:spcPts val="600"/>
              </a:spcAft>
            </a:pPr>
            <a:r>
              <a:rPr lang="en-US" sz="2800" dirty="0">
                <a:solidFill>
                  <a:schemeClr val="bg1"/>
                </a:solidFill>
              </a:rPr>
              <a:t>ORDER BY department, position;</a:t>
            </a:r>
          </a:p>
        </p:txBody>
      </p:sp>
    </p:spTree>
    <p:extLst>
      <p:ext uri="{BB962C8B-B14F-4D97-AF65-F5344CB8AC3E}">
        <p14:creationId xmlns:p14="http://schemas.microsoft.com/office/powerpoint/2010/main" xmlns="" val="213902243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9">
            <a:extLst>
              <a:ext uri="{FF2B5EF4-FFF2-40B4-BE49-F238E27FC236}">
                <a16:creationId xmlns:a16="http://schemas.microsoft.com/office/drawing/2014/main" xmlns="" id="{AAA40781-1DB8-78CA-9CD2-E40A44BD9EC3}"/>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916113"/>
            <a:ext cx="12192000" cy="3024187"/>
          </a:xfrm>
          <a:prstGeom prst="rect">
            <a:avLst/>
          </a:prstGeom>
        </p:spPr>
      </p:pic>
    </p:spTree>
    <p:extLst>
      <p:ext uri="{BB962C8B-B14F-4D97-AF65-F5344CB8AC3E}">
        <p14:creationId xmlns:p14="http://schemas.microsoft.com/office/powerpoint/2010/main" xmlns="" val="3618278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0">
            <a:extLst>
              <a:ext uri="{FF2B5EF4-FFF2-40B4-BE49-F238E27FC236}">
                <a16:creationId xmlns:a16="http://schemas.microsoft.com/office/drawing/2014/main" xmlns="" id="{D640202F-1272-4CAA-D808-AD1E39736EC7}"/>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47675"/>
            <a:ext cx="12192000" cy="5962650"/>
          </a:xfrm>
          <a:prstGeom prst="rect">
            <a:avLst/>
          </a:prstGeom>
        </p:spPr>
      </p:pic>
    </p:spTree>
    <p:extLst>
      <p:ext uri="{BB962C8B-B14F-4D97-AF65-F5344CB8AC3E}">
        <p14:creationId xmlns:p14="http://schemas.microsoft.com/office/powerpoint/2010/main" xmlns="" val="1357044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1">
            <a:extLst>
              <a:ext uri="{FF2B5EF4-FFF2-40B4-BE49-F238E27FC236}">
                <a16:creationId xmlns:a16="http://schemas.microsoft.com/office/drawing/2014/main" xmlns="" id="{1EF29E44-AF2E-42A7-DCCA-259EBC801146}"/>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95300"/>
            <a:ext cx="12192000" cy="5867400"/>
          </a:xfrm>
          <a:prstGeom prst="rect">
            <a:avLst/>
          </a:prstGeom>
        </p:spPr>
      </p:pic>
    </p:spTree>
    <p:extLst>
      <p:ext uri="{BB962C8B-B14F-4D97-AF65-F5344CB8AC3E}">
        <p14:creationId xmlns:p14="http://schemas.microsoft.com/office/powerpoint/2010/main" xmlns="" val="2264728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2">
            <a:extLst>
              <a:ext uri="{FF2B5EF4-FFF2-40B4-BE49-F238E27FC236}">
                <a16:creationId xmlns:a16="http://schemas.microsoft.com/office/drawing/2014/main" xmlns="" id="{F57D7894-2217-D6B8-D04C-289646AFAFAC}"/>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19088"/>
            <a:ext cx="12192000" cy="6219825"/>
          </a:xfrm>
          <a:prstGeom prst="rect">
            <a:avLst/>
          </a:prstGeom>
        </p:spPr>
      </p:pic>
    </p:spTree>
    <p:extLst>
      <p:ext uri="{BB962C8B-B14F-4D97-AF65-F5344CB8AC3E}">
        <p14:creationId xmlns:p14="http://schemas.microsoft.com/office/powerpoint/2010/main" xmlns="" val="1583049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3">
            <a:extLst>
              <a:ext uri="{FF2B5EF4-FFF2-40B4-BE49-F238E27FC236}">
                <a16:creationId xmlns:a16="http://schemas.microsoft.com/office/drawing/2014/main" xmlns="" id="{5D07F234-7728-21F9-FD2B-028348EE4E30}"/>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xmlns="" val="846306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6">
            <a:extLst>
              <a:ext uri="{FF2B5EF4-FFF2-40B4-BE49-F238E27FC236}">
                <a16:creationId xmlns:a16="http://schemas.microsoft.com/office/drawing/2014/main" xmlns="" id="{FDDF5A93-8B47-57FF-77D4-45D310F415C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039813"/>
            <a:ext cx="12192000" cy="4776787"/>
          </a:xfrm>
          <a:prstGeom prst="rect">
            <a:avLst/>
          </a:prstGeom>
        </p:spPr>
      </p:pic>
    </p:spTree>
    <p:extLst>
      <p:ext uri="{BB962C8B-B14F-4D97-AF65-F5344CB8AC3E}">
        <p14:creationId xmlns:p14="http://schemas.microsoft.com/office/powerpoint/2010/main" xmlns="" val="125162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6:</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3" y="2718054"/>
            <a:ext cx="6578347" cy="37629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Find the departments where the average salary of employees with at least 5 years of experience is greater than $50,000. Retrieve the department name and the corresponding average salary. Sort the results in ascending order based on the department name and in descending order based on the average salary within each department.</a:t>
            </a:r>
          </a:p>
        </p:txBody>
      </p:sp>
    </p:spTree>
    <p:extLst>
      <p:ext uri="{BB962C8B-B14F-4D97-AF65-F5344CB8AC3E}">
        <p14:creationId xmlns:p14="http://schemas.microsoft.com/office/powerpoint/2010/main" xmlns="" val="155718744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9AA72BD9-2C5A-4EDC-931F-5AA08EACA0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xmlns="" id="{7F51C676-B8DB-02F8-D6E7-248CA48574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23289" b="9091"/>
          <a:stretch/>
        </p:blipFill>
        <p:spPr>
          <a:xfrm>
            <a:off x="4234051" y="-34539"/>
            <a:ext cx="8669532" cy="6857990"/>
          </a:xfrm>
          <a:prstGeom prst="rect">
            <a:avLst/>
          </a:prstGeom>
        </p:spPr>
      </p:pic>
      <p:sp>
        <p:nvSpPr>
          <p:cNvPr id="14" name="Rectangle 13">
            <a:extLst>
              <a:ext uri="{FF2B5EF4-FFF2-40B4-BE49-F238E27FC236}">
                <a16:creationId xmlns:a16="http://schemas.microsoft.com/office/drawing/2014/main" xmlns="" id="{DD3981AC-7B61-4947-BCF3-F7AA7FA385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00192BF9-0313-92D9-DA60-10CC7F1D0DE9}"/>
              </a:ext>
            </a:extLst>
          </p:cNvPr>
          <p:cNvSpPr txBox="1"/>
          <p:nvPr/>
        </p:nvSpPr>
        <p:spPr>
          <a:xfrm>
            <a:off x="371093" y="2461768"/>
            <a:ext cx="8669531" cy="4131758"/>
          </a:xfrm>
          <a:prstGeom prst="rect">
            <a:avLst/>
          </a:prstGeom>
        </p:spPr>
        <p:txBody>
          <a:bodyPr vert="horz" lIns="91440" tIns="45720" rIns="91440" bIns="45720" rtlCol="0" anchor="t">
            <a:normAutofit fontScale="55000" lnSpcReduction="20000"/>
          </a:bodyPr>
          <a:lstStyle/>
          <a:p>
            <a:pPr>
              <a:lnSpc>
                <a:spcPct val="90000"/>
              </a:lnSpc>
              <a:spcAft>
                <a:spcPts val="600"/>
              </a:spcAft>
            </a:pPr>
            <a:r>
              <a:rPr lang="en-US" sz="3600" dirty="0">
                <a:solidFill>
                  <a:schemeClr val="bg1"/>
                </a:solidFill>
              </a:rPr>
              <a:t>SELECT</a:t>
            </a:r>
          </a:p>
          <a:p>
            <a:pPr>
              <a:lnSpc>
                <a:spcPct val="90000"/>
              </a:lnSpc>
              <a:spcAft>
                <a:spcPts val="600"/>
              </a:spcAft>
            </a:pPr>
            <a:r>
              <a:rPr lang="en-US" sz="3600" dirty="0">
                <a:solidFill>
                  <a:schemeClr val="bg1"/>
                </a:solidFill>
              </a:rPr>
              <a:t>    department,</a:t>
            </a:r>
          </a:p>
          <a:p>
            <a:pPr>
              <a:lnSpc>
                <a:spcPct val="90000"/>
              </a:lnSpc>
              <a:spcAft>
                <a:spcPts val="600"/>
              </a:spcAft>
            </a:pPr>
            <a:r>
              <a:rPr lang="en-US" sz="3600" dirty="0">
                <a:solidFill>
                  <a:schemeClr val="bg1"/>
                </a:solidFill>
              </a:rPr>
              <a:t>    AVG(salary) AS </a:t>
            </a:r>
            <a:r>
              <a:rPr lang="en-US" sz="3600" dirty="0" err="1">
                <a:solidFill>
                  <a:schemeClr val="bg1"/>
                </a:solidFill>
              </a:rPr>
              <a:t>average_salary</a:t>
            </a:r>
            <a:endParaRPr lang="en-US" sz="3600" dirty="0">
              <a:solidFill>
                <a:schemeClr val="bg1"/>
              </a:solidFill>
            </a:endParaRPr>
          </a:p>
          <a:p>
            <a:pPr>
              <a:lnSpc>
                <a:spcPct val="90000"/>
              </a:lnSpc>
              <a:spcAft>
                <a:spcPts val="600"/>
              </a:spcAft>
            </a:pPr>
            <a:r>
              <a:rPr lang="en-US" sz="3600" dirty="0">
                <a:solidFill>
                  <a:schemeClr val="bg1"/>
                </a:solidFill>
              </a:rPr>
              <a:t>FROM</a:t>
            </a:r>
          </a:p>
          <a:p>
            <a:pPr>
              <a:lnSpc>
                <a:spcPct val="90000"/>
              </a:lnSpc>
              <a:spcAft>
                <a:spcPts val="600"/>
              </a:spcAft>
            </a:pPr>
            <a:r>
              <a:rPr lang="en-US" sz="3600" dirty="0">
                <a:solidFill>
                  <a:schemeClr val="bg1"/>
                </a:solidFill>
              </a:rPr>
              <a:t>    Employees</a:t>
            </a:r>
          </a:p>
          <a:p>
            <a:pPr>
              <a:lnSpc>
                <a:spcPct val="90000"/>
              </a:lnSpc>
              <a:spcAft>
                <a:spcPts val="600"/>
              </a:spcAft>
            </a:pPr>
            <a:r>
              <a:rPr lang="en-US" sz="3600" dirty="0">
                <a:solidFill>
                  <a:schemeClr val="bg1"/>
                </a:solidFill>
              </a:rPr>
              <a:t>WHERE</a:t>
            </a:r>
          </a:p>
          <a:p>
            <a:pPr>
              <a:lnSpc>
                <a:spcPct val="90000"/>
              </a:lnSpc>
              <a:spcAft>
                <a:spcPts val="600"/>
              </a:spcAft>
            </a:pPr>
            <a:r>
              <a:rPr lang="en-US" sz="3600" dirty="0">
                <a:solidFill>
                  <a:schemeClr val="bg1"/>
                </a:solidFill>
              </a:rPr>
              <a:t>    </a:t>
            </a:r>
            <a:r>
              <a:rPr lang="en-US" sz="3600" dirty="0" err="1">
                <a:solidFill>
                  <a:schemeClr val="bg1"/>
                </a:solidFill>
              </a:rPr>
              <a:t>years_of_exp</a:t>
            </a:r>
            <a:r>
              <a:rPr lang="en-US" sz="3600" dirty="0">
                <a:solidFill>
                  <a:schemeClr val="bg1"/>
                </a:solidFill>
              </a:rPr>
              <a:t> &gt;= 5</a:t>
            </a:r>
          </a:p>
          <a:p>
            <a:pPr>
              <a:lnSpc>
                <a:spcPct val="90000"/>
              </a:lnSpc>
              <a:spcAft>
                <a:spcPts val="600"/>
              </a:spcAft>
            </a:pPr>
            <a:r>
              <a:rPr lang="en-US" sz="3600" dirty="0">
                <a:solidFill>
                  <a:schemeClr val="bg1"/>
                </a:solidFill>
              </a:rPr>
              <a:t>GROUP BY</a:t>
            </a:r>
          </a:p>
          <a:p>
            <a:pPr>
              <a:lnSpc>
                <a:spcPct val="90000"/>
              </a:lnSpc>
              <a:spcAft>
                <a:spcPts val="600"/>
              </a:spcAft>
            </a:pPr>
            <a:r>
              <a:rPr lang="en-US" sz="3600" dirty="0">
                <a:solidFill>
                  <a:schemeClr val="bg1"/>
                </a:solidFill>
              </a:rPr>
              <a:t>    department</a:t>
            </a:r>
          </a:p>
          <a:p>
            <a:pPr>
              <a:lnSpc>
                <a:spcPct val="90000"/>
              </a:lnSpc>
              <a:spcAft>
                <a:spcPts val="600"/>
              </a:spcAft>
            </a:pPr>
            <a:r>
              <a:rPr lang="en-US" sz="3600" dirty="0">
                <a:solidFill>
                  <a:schemeClr val="bg1"/>
                </a:solidFill>
              </a:rPr>
              <a:t>HAVING</a:t>
            </a:r>
          </a:p>
          <a:p>
            <a:pPr>
              <a:lnSpc>
                <a:spcPct val="90000"/>
              </a:lnSpc>
              <a:spcAft>
                <a:spcPts val="600"/>
              </a:spcAft>
            </a:pPr>
            <a:r>
              <a:rPr lang="en-US" sz="3600" dirty="0">
                <a:solidFill>
                  <a:schemeClr val="bg1"/>
                </a:solidFill>
              </a:rPr>
              <a:t>    AVG(salary) &gt; 50000</a:t>
            </a:r>
          </a:p>
          <a:p>
            <a:pPr>
              <a:lnSpc>
                <a:spcPct val="90000"/>
              </a:lnSpc>
              <a:spcAft>
                <a:spcPts val="600"/>
              </a:spcAft>
            </a:pPr>
            <a:r>
              <a:rPr lang="en-US" sz="3600" dirty="0">
                <a:solidFill>
                  <a:schemeClr val="bg1"/>
                </a:solidFill>
              </a:rPr>
              <a:t>ORDER BY</a:t>
            </a:r>
          </a:p>
          <a:p>
            <a:pPr>
              <a:lnSpc>
                <a:spcPct val="90000"/>
              </a:lnSpc>
              <a:spcAft>
                <a:spcPts val="600"/>
              </a:spcAft>
            </a:pPr>
            <a:r>
              <a:rPr lang="en-US" sz="3600" dirty="0">
                <a:solidFill>
                  <a:schemeClr val="bg1"/>
                </a:solidFill>
              </a:rPr>
              <a:t>    department ASC,</a:t>
            </a:r>
          </a:p>
          <a:p>
            <a:pPr>
              <a:lnSpc>
                <a:spcPct val="90000"/>
              </a:lnSpc>
              <a:spcAft>
                <a:spcPts val="600"/>
              </a:spcAft>
            </a:pPr>
            <a:r>
              <a:rPr lang="en-US" sz="2800" dirty="0">
                <a:solidFill>
                  <a:schemeClr val="bg1"/>
                </a:solidFill>
              </a:rPr>
              <a:t>    </a:t>
            </a:r>
            <a:r>
              <a:rPr lang="en-US" sz="2800" dirty="0" err="1">
                <a:solidFill>
                  <a:schemeClr val="bg1"/>
                </a:solidFill>
              </a:rPr>
              <a:t>average_salary</a:t>
            </a:r>
            <a:r>
              <a:rPr lang="en-US" sz="2800" dirty="0">
                <a:solidFill>
                  <a:schemeClr val="bg1"/>
                </a:solidFill>
              </a:rPr>
              <a:t> DESC;</a:t>
            </a:r>
          </a:p>
        </p:txBody>
      </p:sp>
    </p:spTree>
    <p:extLst>
      <p:ext uri="{BB962C8B-B14F-4D97-AF65-F5344CB8AC3E}">
        <p14:creationId xmlns:p14="http://schemas.microsoft.com/office/powerpoint/2010/main" xmlns="" val="20092146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
            <a:extLst>
              <a:ext uri="{FF2B5EF4-FFF2-40B4-BE49-F238E27FC236}">
                <a16:creationId xmlns:a16="http://schemas.microsoft.com/office/drawing/2014/main" xmlns="" id="{C2B527EE-D330-392B-8BB6-8CBBDA6B6ED4}"/>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25450"/>
            <a:ext cx="12192000" cy="6005513"/>
          </a:xfrm>
          <a:prstGeom prst="rect">
            <a:avLst/>
          </a:prstGeom>
        </p:spPr>
      </p:pic>
    </p:spTree>
    <p:extLst>
      <p:ext uri="{BB962C8B-B14F-4D97-AF65-F5344CB8AC3E}">
        <p14:creationId xmlns:p14="http://schemas.microsoft.com/office/powerpoint/2010/main" xmlns="" val="303484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1">
            <a:extLst>
              <a:ext uri="{FF2B5EF4-FFF2-40B4-BE49-F238E27FC236}">
                <a16:creationId xmlns:a16="http://schemas.microsoft.com/office/drawing/2014/main" xmlns="" id="{61E95AF4-F05C-5C57-3447-86A6AE0AFAA1}"/>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866900"/>
            <a:ext cx="12192000" cy="3124200"/>
          </a:xfrm>
          <a:prstGeom prst="rect">
            <a:avLst/>
          </a:prstGeom>
        </p:spPr>
      </p:pic>
    </p:spTree>
    <p:extLst>
      <p:ext uri="{BB962C8B-B14F-4D97-AF65-F5344CB8AC3E}">
        <p14:creationId xmlns:p14="http://schemas.microsoft.com/office/powerpoint/2010/main" xmlns="" val="174770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2">
            <a:extLst>
              <a:ext uri="{FF2B5EF4-FFF2-40B4-BE49-F238E27FC236}">
                <a16:creationId xmlns:a16="http://schemas.microsoft.com/office/drawing/2014/main" xmlns="" id="{E76FF047-3D8B-26E0-29C0-3956C6D1F6AA}"/>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28613"/>
            <a:ext cx="12192000" cy="6200775"/>
          </a:xfrm>
          <a:prstGeom prst="rect">
            <a:avLst/>
          </a:prstGeom>
        </p:spPr>
      </p:pic>
    </p:spTree>
    <p:extLst>
      <p:ext uri="{BB962C8B-B14F-4D97-AF65-F5344CB8AC3E}">
        <p14:creationId xmlns:p14="http://schemas.microsoft.com/office/powerpoint/2010/main" xmlns="" val="1597621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3">
            <a:extLst>
              <a:ext uri="{FF2B5EF4-FFF2-40B4-BE49-F238E27FC236}">
                <a16:creationId xmlns:a16="http://schemas.microsoft.com/office/drawing/2014/main" xmlns="" id="{1B270520-CFAC-7557-19ED-E6E1AFD8F293}"/>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90525"/>
            <a:ext cx="12192000" cy="6076950"/>
          </a:xfrm>
          <a:prstGeom prst="rect">
            <a:avLst/>
          </a:prstGeom>
        </p:spPr>
      </p:pic>
    </p:spTree>
    <p:extLst>
      <p:ext uri="{BB962C8B-B14F-4D97-AF65-F5344CB8AC3E}">
        <p14:creationId xmlns:p14="http://schemas.microsoft.com/office/powerpoint/2010/main" xmlns="" val="290719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4">
            <a:extLst>
              <a:ext uri="{FF2B5EF4-FFF2-40B4-BE49-F238E27FC236}">
                <a16:creationId xmlns:a16="http://schemas.microsoft.com/office/drawing/2014/main" xmlns="" id="{1FCCCA55-50EF-7198-F7A2-D274E766C4C4}"/>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709613"/>
            <a:ext cx="12192000" cy="5437187"/>
          </a:xfrm>
          <a:prstGeom prst="rect">
            <a:avLst/>
          </a:prstGeom>
        </p:spPr>
      </p:pic>
    </p:spTree>
    <p:extLst>
      <p:ext uri="{BB962C8B-B14F-4D97-AF65-F5344CB8AC3E}">
        <p14:creationId xmlns:p14="http://schemas.microsoft.com/office/powerpoint/2010/main" xmlns="" val="3982852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5">
            <a:extLst>
              <a:ext uri="{FF2B5EF4-FFF2-40B4-BE49-F238E27FC236}">
                <a16:creationId xmlns:a16="http://schemas.microsoft.com/office/drawing/2014/main" xmlns="" id="{07B1C60D-C3A3-297E-FE9C-5C9577C641DD}"/>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547688"/>
            <a:ext cx="12192000" cy="5761037"/>
          </a:xfrm>
          <a:prstGeom prst="rect">
            <a:avLst/>
          </a:prstGeom>
        </p:spPr>
      </p:pic>
    </p:spTree>
    <p:extLst>
      <p:ext uri="{BB962C8B-B14F-4D97-AF65-F5344CB8AC3E}">
        <p14:creationId xmlns:p14="http://schemas.microsoft.com/office/powerpoint/2010/main" xmlns="" val="798734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6">
            <a:extLst>
              <a:ext uri="{FF2B5EF4-FFF2-40B4-BE49-F238E27FC236}">
                <a16:creationId xmlns:a16="http://schemas.microsoft.com/office/drawing/2014/main" xmlns="" id="{7E1764FD-8CFC-AD73-2742-64515D286318}"/>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28613"/>
            <a:ext cx="12192000" cy="6200775"/>
          </a:xfrm>
          <a:prstGeom prst="rect">
            <a:avLst/>
          </a:prstGeom>
        </p:spPr>
      </p:pic>
    </p:spTree>
    <p:extLst>
      <p:ext uri="{BB962C8B-B14F-4D97-AF65-F5344CB8AC3E}">
        <p14:creationId xmlns:p14="http://schemas.microsoft.com/office/powerpoint/2010/main" xmlns="" val="4238529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7">
            <a:extLst>
              <a:ext uri="{FF2B5EF4-FFF2-40B4-BE49-F238E27FC236}">
                <a16:creationId xmlns:a16="http://schemas.microsoft.com/office/drawing/2014/main" xmlns="" id="{3C08A9BC-A877-F9BB-2B44-BF6AE426B6DC}"/>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01625"/>
            <a:ext cx="12192000" cy="6253163"/>
          </a:xfrm>
          <a:prstGeom prst="rect">
            <a:avLst/>
          </a:prstGeom>
        </p:spPr>
      </p:pic>
    </p:spTree>
    <p:extLst>
      <p:ext uri="{BB962C8B-B14F-4D97-AF65-F5344CB8AC3E}">
        <p14:creationId xmlns:p14="http://schemas.microsoft.com/office/powerpoint/2010/main" xmlns="" val="19531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8">
            <a:extLst>
              <a:ext uri="{FF2B5EF4-FFF2-40B4-BE49-F238E27FC236}">
                <a16:creationId xmlns:a16="http://schemas.microsoft.com/office/drawing/2014/main" xmlns="" id="{1322CB66-4520-0FCA-FBFB-2F36A0C551E9}"/>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xmlns="" val="1270000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9">
            <a:extLst>
              <a:ext uri="{FF2B5EF4-FFF2-40B4-BE49-F238E27FC236}">
                <a16:creationId xmlns:a16="http://schemas.microsoft.com/office/drawing/2014/main" xmlns="" id="{76F70897-0BA7-B8DF-C271-03E56F4AEF5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xmlns="" val="338535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0">
            <a:extLst>
              <a:ext uri="{FF2B5EF4-FFF2-40B4-BE49-F238E27FC236}">
                <a16:creationId xmlns:a16="http://schemas.microsoft.com/office/drawing/2014/main" xmlns="" id="{E57B83BD-259F-7C70-0646-B1F881035FB2}"/>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49250"/>
            <a:ext cx="12192000" cy="6157913"/>
          </a:xfrm>
          <a:prstGeom prst="rect">
            <a:avLst/>
          </a:prstGeom>
        </p:spPr>
      </p:pic>
    </p:spTree>
    <p:extLst>
      <p:ext uri="{BB962C8B-B14F-4D97-AF65-F5344CB8AC3E}">
        <p14:creationId xmlns:p14="http://schemas.microsoft.com/office/powerpoint/2010/main" xmlns="" val="424428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
            <a:extLst>
              <a:ext uri="{FF2B5EF4-FFF2-40B4-BE49-F238E27FC236}">
                <a16:creationId xmlns:a16="http://schemas.microsoft.com/office/drawing/2014/main" xmlns="" id="{66E2ECD0-DAC4-5229-5083-D921877F296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498475" y="0"/>
            <a:ext cx="11195050" cy="6858000"/>
          </a:xfrm>
          <a:prstGeom prst="rect">
            <a:avLst/>
          </a:prstGeom>
        </p:spPr>
      </p:pic>
    </p:spTree>
    <p:extLst>
      <p:ext uri="{BB962C8B-B14F-4D97-AF65-F5344CB8AC3E}">
        <p14:creationId xmlns:p14="http://schemas.microsoft.com/office/powerpoint/2010/main" xmlns="" val="1360150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1">
            <a:extLst>
              <a:ext uri="{FF2B5EF4-FFF2-40B4-BE49-F238E27FC236}">
                <a16:creationId xmlns:a16="http://schemas.microsoft.com/office/drawing/2014/main" xmlns="" id="{1452BDE4-DEA8-7AC6-E3BB-84CF2861C20B}"/>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81013"/>
            <a:ext cx="12192000" cy="5895975"/>
          </a:xfrm>
          <a:prstGeom prst="rect">
            <a:avLst/>
          </a:prstGeom>
        </p:spPr>
      </p:pic>
    </p:spTree>
    <p:extLst>
      <p:ext uri="{BB962C8B-B14F-4D97-AF65-F5344CB8AC3E}">
        <p14:creationId xmlns:p14="http://schemas.microsoft.com/office/powerpoint/2010/main" xmlns="" val="3667636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2">
            <a:extLst>
              <a:ext uri="{FF2B5EF4-FFF2-40B4-BE49-F238E27FC236}">
                <a16:creationId xmlns:a16="http://schemas.microsoft.com/office/drawing/2014/main" xmlns="" id="{0DCE1406-2CE0-4876-57BB-54C3379EAC9E}"/>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xmlns="" val="3285626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4">
            <a:extLst>
              <a:ext uri="{FF2B5EF4-FFF2-40B4-BE49-F238E27FC236}">
                <a16:creationId xmlns:a16="http://schemas.microsoft.com/office/drawing/2014/main" xmlns="" id="{50D6DF08-E614-DADC-3BD1-F46355CA61D7}"/>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944688"/>
            <a:ext cx="12192000" cy="2967037"/>
          </a:xfrm>
          <a:prstGeom prst="rect">
            <a:avLst/>
          </a:prstGeom>
        </p:spPr>
      </p:pic>
    </p:spTree>
    <p:extLst>
      <p:ext uri="{BB962C8B-B14F-4D97-AF65-F5344CB8AC3E}">
        <p14:creationId xmlns:p14="http://schemas.microsoft.com/office/powerpoint/2010/main" xmlns="" val="1990845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5">
            <a:extLst>
              <a:ext uri="{FF2B5EF4-FFF2-40B4-BE49-F238E27FC236}">
                <a16:creationId xmlns:a16="http://schemas.microsoft.com/office/drawing/2014/main" xmlns="" id="{DB628F68-8BF1-760F-AA8D-BBA1BD60BBCA}"/>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912813"/>
            <a:ext cx="12192000" cy="5030787"/>
          </a:xfrm>
          <a:prstGeom prst="rect">
            <a:avLst/>
          </a:prstGeom>
        </p:spPr>
      </p:pic>
    </p:spTree>
    <p:extLst>
      <p:ext uri="{BB962C8B-B14F-4D97-AF65-F5344CB8AC3E}">
        <p14:creationId xmlns:p14="http://schemas.microsoft.com/office/powerpoint/2010/main" xmlns="" val="3023511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6">
            <a:extLst>
              <a:ext uri="{FF2B5EF4-FFF2-40B4-BE49-F238E27FC236}">
                <a16:creationId xmlns:a16="http://schemas.microsoft.com/office/drawing/2014/main" xmlns="" id="{9557C8B4-44CB-6025-B466-9E297BA6E053}"/>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750888"/>
            <a:ext cx="12192000" cy="5356225"/>
          </a:xfrm>
          <a:prstGeom prst="rect">
            <a:avLst/>
          </a:prstGeom>
        </p:spPr>
      </p:pic>
    </p:spTree>
    <p:extLst>
      <p:ext uri="{BB962C8B-B14F-4D97-AF65-F5344CB8AC3E}">
        <p14:creationId xmlns:p14="http://schemas.microsoft.com/office/powerpoint/2010/main" xmlns="" val="2422986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7">
            <a:extLst>
              <a:ext uri="{FF2B5EF4-FFF2-40B4-BE49-F238E27FC236}">
                <a16:creationId xmlns:a16="http://schemas.microsoft.com/office/drawing/2014/main" xmlns="" id="{B92B379E-FDC7-1395-7575-B9C47C10F559}"/>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774825"/>
            <a:ext cx="12192000" cy="3306763"/>
          </a:xfrm>
          <a:prstGeom prst="rect">
            <a:avLst/>
          </a:prstGeom>
        </p:spPr>
      </p:pic>
    </p:spTree>
    <p:extLst>
      <p:ext uri="{BB962C8B-B14F-4D97-AF65-F5344CB8AC3E}">
        <p14:creationId xmlns:p14="http://schemas.microsoft.com/office/powerpoint/2010/main" xmlns="" val="1535528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8">
            <a:extLst>
              <a:ext uri="{FF2B5EF4-FFF2-40B4-BE49-F238E27FC236}">
                <a16:creationId xmlns:a16="http://schemas.microsoft.com/office/drawing/2014/main" xmlns="" id="{E50AE236-040D-C646-8B83-651CBBABD41F}"/>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023938"/>
            <a:ext cx="12192000" cy="4810125"/>
          </a:xfrm>
          <a:prstGeom prst="rect">
            <a:avLst/>
          </a:prstGeom>
        </p:spPr>
      </p:pic>
    </p:spTree>
    <p:extLst>
      <p:ext uri="{BB962C8B-B14F-4D97-AF65-F5344CB8AC3E}">
        <p14:creationId xmlns:p14="http://schemas.microsoft.com/office/powerpoint/2010/main" xmlns="" val="794330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9">
            <a:extLst>
              <a:ext uri="{FF2B5EF4-FFF2-40B4-BE49-F238E27FC236}">
                <a16:creationId xmlns:a16="http://schemas.microsoft.com/office/drawing/2014/main" xmlns="" id="{B227D598-80DA-6BBC-2D9E-B12B06D85D68}"/>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661988"/>
            <a:ext cx="12192000" cy="5532437"/>
          </a:xfrm>
          <a:prstGeom prst="rect">
            <a:avLst/>
          </a:prstGeom>
        </p:spPr>
      </p:pic>
    </p:spTree>
    <p:extLst>
      <p:ext uri="{BB962C8B-B14F-4D97-AF65-F5344CB8AC3E}">
        <p14:creationId xmlns:p14="http://schemas.microsoft.com/office/powerpoint/2010/main" xmlns="" val="317000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1">
            <a:extLst>
              <a:ext uri="{FF2B5EF4-FFF2-40B4-BE49-F238E27FC236}">
                <a16:creationId xmlns:a16="http://schemas.microsoft.com/office/drawing/2014/main" xmlns="" id="{249CC665-841E-9583-07BB-89062DABD8F4}"/>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997075"/>
            <a:ext cx="12192000" cy="2862263"/>
          </a:xfrm>
          <a:prstGeom prst="rect">
            <a:avLst/>
          </a:prstGeom>
        </p:spPr>
      </p:pic>
    </p:spTree>
    <p:extLst>
      <p:ext uri="{BB962C8B-B14F-4D97-AF65-F5344CB8AC3E}">
        <p14:creationId xmlns:p14="http://schemas.microsoft.com/office/powerpoint/2010/main" xmlns="" val="1664852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2">
            <a:extLst>
              <a:ext uri="{FF2B5EF4-FFF2-40B4-BE49-F238E27FC236}">
                <a16:creationId xmlns:a16="http://schemas.microsoft.com/office/drawing/2014/main" xmlns="" id="{626ADDBF-B9AE-7E45-198E-993AF0952C28}"/>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1106488"/>
            <a:ext cx="12192000" cy="4643437"/>
          </a:xfrm>
          <a:prstGeom prst="rect">
            <a:avLst/>
          </a:prstGeom>
        </p:spPr>
      </p:pic>
    </p:spTree>
    <p:extLst>
      <p:ext uri="{BB962C8B-B14F-4D97-AF65-F5344CB8AC3E}">
        <p14:creationId xmlns:p14="http://schemas.microsoft.com/office/powerpoint/2010/main" xmlns="" val="21498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
            <a:extLst>
              <a:ext uri="{FF2B5EF4-FFF2-40B4-BE49-F238E27FC236}">
                <a16:creationId xmlns:a16="http://schemas.microsoft.com/office/drawing/2014/main" xmlns="" id="{6FFA4CDF-CA7D-CA77-E39C-592C4071A19B}"/>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09575"/>
            <a:ext cx="12192000" cy="6038850"/>
          </a:xfrm>
          <a:prstGeom prst="rect">
            <a:avLst/>
          </a:prstGeom>
        </p:spPr>
      </p:pic>
    </p:spTree>
    <p:extLst>
      <p:ext uri="{BB962C8B-B14F-4D97-AF65-F5344CB8AC3E}">
        <p14:creationId xmlns:p14="http://schemas.microsoft.com/office/powerpoint/2010/main" xmlns="" val="4165948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3">
            <a:extLst>
              <a:ext uri="{FF2B5EF4-FFF2-40B4-BE49-F238E27FC236}">
                <a16:creationId xmlns:a16="http://schemas.microsoft.com/office/drawing/2014/main" xmlns="" id="{E017A91D-58C8-5CD7-9A30-7F1598619CF8}"/>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20688"/>
            <a:ext cx="12192000" cy="6015037"/>
          </a:xfrm>
          <a:prstGeom prst="rect">
            <a:avLst/>
          </a:prstGeom>
        </p:spPr>
      </p:pic>
    </p:spTree>
    <p:extLst>
      <p:ext uri="{BB962C8B-B14F-4D97-AF65-F5344CB8AC3E}">
        <p14:creationId xmlns:p14="http://schemas.microsoft.com/office/powerpoint/2010/main" xmlns="" val="678624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4">
            <a:extLst>
              <a:ext uri="{FF2B5EF4-FFF2-40B4-BE49-F238E27FC236}">
                <a16:creationId xmlns:a16="http://schemas.microsoft.com/office/drawing/2014/main" xmlns="" id="{2F047398-73B7-D3FD-BCFB-03054268B217}"/>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58775"/>
            <a:ext cx="12192000" cy="6138863"/>
          </a:xfrm>
          <a:prstGeom prst="rect">
            <a:avLst/>
          </a:prstGeom>
        </p:spPr>
      </p:pic>
    </p:spTree>
    <p:extLst>
      <p:ext uri="{BB962C8B-B14F-4D97-AF65-F5344CB8AC3E}">
        <p14:creationId xmlns:p14="http://schemas.microsoft.com/office/powerpoint/2010/main" xmlns="" val="3508789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5">
            <a:extLst>
              <a:ext uri="{FF2B5EF4-FFF2-40B4-BE49-F238E27FC236}">
                <a16:creationId xmlns:a16="http://schemas.microsoft.com/office/drawing/2014/main" xmlns="" id="{9C90C2D8-D80D-2393-160A-C039D7523F0D}"/>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xmlns="" val="24625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6">
            <a:extLst>
              <a:ext uri="{FF2B5EF4-FFF2-40B4-BE49-F238E27FC236}">
                <a16:creationId xmlns:a16="http://schemas.microsoft.com/office/drawing/2014/main" xmlns="" id="{0B5176D9-4E14-9C05-4152-97DAC8AE60F1}"/>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06400"/>
            <a:ext cx="12192000" cy="6043613"/>
          </a:xfrm>
          <a:prstGeom prst="rect">
            <a:avLst/>
          </a:prstGeom>
        </p:spPr>
      </p:pic>
    </p:spTree>
    <p:extLst>
      <p:ext uri="{BB962C8B-B14F-4D97-AF65-F5344CB8AC3E}">
        <p14:creationId xmlns:p14="http://schemas.microsoft.com/office/powerpoint/2010/main" xmlns="" val="2684076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7">
            <a:extLst>
              <a:ext uri="{FF2B5EF4-FFF2-40B4-BE49-F238E27FC236}">
                <a16:creationId xmlns:a16="http://schemas.microsoft.com/office/drawing/2014/main" xmlns="" id="{DA7174C0-C8B5-CA61-C249-7256CA2769F5}"/>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401638"/>
            <a:ext cx="12192000" cy="6053137"/>
          </a:xfrm>
          <a:prstGeom prst="rect">
            <a:avLst/>
          </a:prstGeom>
        </p:spPr>
      </p:pic>
    </p:spTree>
    <p:extLst>
      <p:ext uri="{BB962C8B-B14F-4D97-AF65-F5344CB8AC3E}">
        <p14:creationId xmlns:p14="http://schemas.microsoft.com/office/powerpoint/2010/main" xmlns="" val="3323255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8">
            <a:extLst>
              <a:ext uri="{FF2B5EF4-FFF2-40B4-BE49-F238E27FC236}">
                <a16:creationId xmlns:a16="http://schemas.microsoft.com/office/drawing/2014/main" xmlns="" id="{E0EB7D86-D4A2-E2AD-1AE6-9B79B4C6037F}"/>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01625"/>
            <a:ext cx="12192000" cy="6253163"/>
          </a:xfrm>
          <a:prstGeom prst="rect">
            <a:avLst/>
          </a:prstGeom>
        </p:spPr>
      </p:pic>
    </p:spTree>
    <p:extLst>
      <p:ext uri="{BB962C8B-B14F-4D97-AF65-F5344CB8AC3E}">
        <p14:creationId xmlns:p14="http://schemas.microsoft.com/office/powerpoint/2010/main" xmlns="" val="1817719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Problem Statement:</a:t>
            </a:r>
          </a:p>
          <a:p>
            <a:r>
              <a:rPr lang="en-US" sz="1600" dirty="0" smtClean="0"/>
              <a:t>You are given two tables, A and B, each containing a column named id. Perform inner join, left join, right join, and full join between these two tables and provide the outputs. Additionally, count the number of rows resulting from the left join</a:t>
            </a:r>
            <a:r>
              <a:rPr lang="en-US" sz="1600" dirty="0" smtClean="0"/>
              <a:t>.</a:t>
            </a:r>
          </a:p>
          <a:p>
            <a:endParaRPr lang="en-US" sz="1600" dirty="0" smtClean="0"/>
          </a:p>
          <a:p>
            <a:endParaRPr lang="en-US" sz="1600" dirty="0" smtClean="0"/>
          </a:p>
          <a:p>
            <a:r>
              <a:rPr lang="en-US" sz="1600" dirty="0" smtClean="0"/>
              <a:t>CREATE </a:t>
            </a:r>
            <a:r>
              <a:rPr lang="en-US" sz="1600" dirty="0" smtClean="0"/>
              <a:t>TABLE A (</a:t>
            </a:r>
          </a:p>
          <a:p>
            <a:r>
              <a:rPr lang="en-US" sz="1600" dirty="0" smtClean="0"/>
              <a:t>    id INTEGER</a:t>
            </a:r>
          </a:p>
          <a:p>
            <a:r>
              <a:rPr lang="en-US" sz="1600" dirty="0" smtClean="0"/>
              <a:t>);</a:t>
            </a:r>
          </a:p>
          <a:p>
            <a:endParaRPr lang="en-US" sz="1600" dirty="0" smtClean="0"/>
          </a:p>
          <a:p>
            <a:r>
              <a:rPr lang="en-US" sz="1600" dirty="0" smtClean="0"/>
              <a:t>CREATE TABLE B (</a:t>
            </a:r>
          </a:p>
          <a:p>
            <a:r>
              <a:rPr lang="en-US" sz="1600" dirty="0" smtClean="0"/>
              <a:t>    id INTEGER</a:t>
            </a:r>
          </a:p>
          <a:p>
            <a:r>
              <a:rPr lang="en-US" sz="1600" dirty="0" smtClean="0"/>
              <a:t>);</a:t>
            </a:r>
          </a:p>
          <a:p>
            <a:r>
              <a:rPr lang="en-US" sz="1600" dirty="0" smtClean="0"/>
              <a:t>INSERT INTO A (id) VALUES </a:t>
            </a:r>
          </a:p>
          <a:p>
            <a:r>
              <a:rPr lang="en-US" sz="1600" dirty="0" smtClean="0"/>
              <a:t>(1),</a:t>
            </a:r>
          </a:p>
          <a:p>
            <a:r>
              <a:rPr lang="en-US" sz="1600" dirty="0" smtClean="0"/>
              <a:t>(1),</a:t>
            </a:r>
          </a:p>
          <a:p>
            <a:r>
              <a:rPr lang="en-US" sz="1600" dirty="0" smtClean="0"/>
              <a:t>(1),</a:t>
            </a:r>
          </a:p>
          <a:p>
            <a:r>
              <a:rPr lang="en-US" sz="1600" dirty="0" smtClean="0"/>
              <a:t>(2),</a:t>
            </a:r>
          </a:p>
          <a:p>
            <a:r>
              <a:rPr lang="en-US" sz="1600" dirty="0" smtClean="0"/>
              <a:t>(3),</a:t>
            </a:r>
          </a:p>
          <a:p>
            <a:r>
              <a:rPr lang="en-US" sz="1600" dirty="0" smtClean="0"/>
              <a:t>(NULL);</a:t>
            </a:r>
          </a:p>
          <a:p>
            <a:endParaRPr lang="en-US" sz="1600" dirty="0" smtClean="0"/>
          </a:p>
          <a:p>
            <a:r>
              <a:rPr lang="en-US" sz="1600" dirty="0" smtClean="0"/>
              <a:t>INSERT INTO B (id) VALUES </a:t>
            </a:r>
          </a:p>
          <a:p>
            <a:r>
              <a:rPr lang="en-US" sz="1600" dirty="0" smtClean="0"/>
              <a:t>(1),</a:t>
            </a:r>
          </a:p>
          <a:p>
            <a:r>
              <a:rPr lang="en-US" sz="1600" dirty="0" smtClean="0"/>
              <a:t>(2),</a:t>
            </a:r>
          </a:p>
          <a:p>
            <a:r>
              <a:rPr lang="en-US" sz="1600" dirty="0" smtClean="0"/>
              <a:t>(2),</a:t>
            </a:r>
          </a:p>
          <a:p>
            <a:r>
              <a:rPr lang="en-US" sz="1600" dirty="0" smtClean="0"/>
              <a:t>(NULL);</a:t>
            </a:r>
            <a:endParaRPr lang="en-IN" sz="1600" dirty="0"/>
          </a:p>
        </p:txBody>
      </p:sp>
    </p:spTree>
    <p:extLst>
      <p:ext uri="{BB962C8B-B14F-4D97-AF65-F5344CB8AC3E}">
        <p14:creationId xmlns:p14="http://schemas.microsoft.com/office/powerpoint/2010/main" xmlns="" val="86365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Problem Statement:</a:t>
            </a:r>
          </a:p>
          <a:p>
            <a:r>
              <a:rPr lang="en-US" sz="1600" dirty="0" smtClean="0"/>
              <a:t>You are given two tables, A and B, each containing a column named id. Perform inner join, left join, right join, and full join between these two tables and provide the outputs. Additionally, count the number of rows resulting from the left join</a:t>
            </a:r>
            <a:r>
              <a:rPr lang="en-US" sz="1600" dirty="0" smtClean="0"/>
              <a:t>.</a:t>
            </a:r>
          </a:p>
          <a:p>
            <a:endParaRPr lang="en-US" sz="1600" dirty="0" smtClean="0"/>
          </a:p>
          <a:p>
            <a:endParaRPr lang="en-US" sz="1600" dirty="0" smtClean="0"/>
          </a:p>
          <a:p>
            <a:r>
              <a:rPr lang="en-US" sz="1600" dirty="0" smtClean="0"/>
              <a:t>CREATE </a:t>
            </a:r>
            <a:r>
              <a:rPr lang="en-US" sz="1600" dirty="0" smtClean="0"/>
              <a:t>TABLE A (</a:t>
            </a:r>
          </a:p>
          <a:p>
            <a:r>
              <a:rPr lang="en-US" sz="1600" dirty="0" smtClean="0"/>
              <a:t>    id INTEGER</a:t>
            </a:r>
          </a:p>
          <a:p>
            <a:r>
              <a:rPr lang="en-US" sz="1600" dirty="0" smtClean="0"/>
              <a:t>);</a:t>
            </a:r>
          </a:p>
          <a:p>
            <a:endParaRPr lang="en-US" sz="1600" dirty="0" smtClean="0"/>
          </a:p>
          <a:p>
            <a:r>
              <a:rPr lang="en-US" sz="1600" dirty="0" smtClean="0"/>
              <a:t>CREATE TABLE B (</a:t>
            </a:r>
          </a:p>
          <a:p>
            <a:r>
              <a:rPr lang="en-US" sz="1600" dirty="0" smtClean="0"/>
              <a:t>    id INTEGER</a:t>
            </a:r>
          </a:p>
          <a:p>
            <a:r>
              <a:rPr lang="en-US" sz="1600" dirty="0" smtClean="0"/>
              <a:t>);</a:t>
            </a:r>
          </a:p>
          <a:p>
            <a:r>
              <a:rPr lang="en-US" sz="1600" dirty="0" smtClean="0"/>
              <a:t>INSERT INTO A (id) VALUES </a:t>
            </a:r>
          </a:p>
          <a:p>
            <a:r>
              <a:rPr lang="en-US" sz="1600" dirty="0" smtClean="0"/>
              <a:t>(1),</a:t>
            </a:r>
          </a:p>
          <a:p>
            <a:r>
              <a:rPr lang="en-US" sz="1600" dirty="0" smtClean="0"/>
              <a:t>(1),</a:t>
            </a:r>
          </a:p>
          <a:p>
            <a:r>
              <a:rPr lang="en-US" sz="1600" dirty="0" smtClean="0"/>
              <a:t>(1),</a:t>
            </a:r>
          </a:p>
          <a:p>
            <a:r>
              <a:rPr lang="en-US" sz="1600" dirty="0" smtClean="0"/>
              <a:t>(2),</a:t>
            </a:r>
          </a:p>
          <a:p>
            <a:r>
              <a:rPr lang="en-US" sz="1600" dirty="0" smtClean="0"/>
              <a:t>(3),</a:t>
            </a:r>
          </a:p>
          <a:p>
            <a:r>
              <a:rPr lang="en-US" sz="1600" dirty="0" smtClean="0"/>
              <a:t>(NULL);</a:t>
            </a:r>
          </a:p>
          <a:p>
            <a:endParaRPr lang="en-US" sz="1600" dirty="0" smtClean="0"/>
          </a:p>
          <a:p>
            <a:r>
              <a:rPr lang="en-US" sz="1600" dirty="0" smtClean="0"/>
              <a:t>INSERT INTO B (id) VALUES </a:t>
            </a:r>
          </a:p>
          <a:p>
            <a:r>
              <a:rPr lang="en-US" sz="1600" dirty="0" smtClean="0"/>
              <a:t>(1),</a:t>
            </a:r>
          </a:p>
          <a:p>
            <a:r>
              <a:rPr lang="en-US" sz="1600" dirty="0" smtClean="0"/>
              <a:t>(2),</a:t>
            </a:r>
          </a:p>
          <a:p>
            <a:r>
              <a:rPr lang="en-US" sz="1600" dirty="0" smtClean="0"/>
              <a:t>(2),</a:t>
            </a:r>
          </a:p>
          <a:p>
            <a:r>
              <a:rPr lang="en-US" sz="1600" dirty="0" smtClean="0"/>
              <a:t>(NULL);</a:t>
            </a:r>
            <a:endParaRPr lang="en-IN" sz="1600" dirty="0"/>
          </a:p>
        </p:txBody>
      </p:sp>
      <p:pic>
        <p:nvPicPr>
          <p:cNvPr id="1026" name="Picture 2" descr="https://miro.medium.com/v2/resize:fit:833/1*J5Mtw07-UsSyPT7l41zmUA.png"/>
          <p:cNvPicPr>
            <a:picLocks noChangeAspect="1" noChangeArrowheads="1"/>
          </p:cNvPicPr>
          <p:nvPr/>
        </p:nvPicPr>
        <p:blipFill>
          <a:blip r:embed="rId2"/>
          <a:srcRect/>
          <a:stretch>
            <a:fillRect/>
          </a:stretch>
        </p:blipFill>
        <p:spPr bwMode="auto">
          <a:xfrm>
            <a:off x="5296918" y="1812266"/>
            <a:ext cx="6343650" cy="4371975"/>
          </a:xfrm>
          <a:prstGeom prst="rect">
            <a:avLst/>
          </a:prstGeom>
          <a:noFill/>
        </p:spPr>
      </p:pic>
    </p:spTree>
    <p:extLst>
      <p:ext uri="{BB962C8B-B14F-4D97-AF65-F5344CB8AC3E}">
        <p14:creationId xmlns:p14="http://schemas.microsoft.com/office/powerpoint/2010/main" xmlns="" val="863656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Tasks:</a:t>
            </a:r>
          </a:p>
          <a:p>
            <a:r>
              <a:rPr lang="en-US" sz="1600" dirty="0" smtClean="0"/>
              <a:t>Perform an inner join between tables A and B.</a:t>
            </a:r>
          </a:p>
          <a:p>
            <a:r>
              <a:rPr lang="en-US" sz="1600" dirty="0" smtClean="0"/>
              <a:t>Perform a left join between tables A and B.</a:t>
            </a:r>
          </a:p>
          <a:p>
            <a:r>
              <a:rPr lang="en-US" sz="1600" dirty="0" smtClean="0"/>
              <a:t>Perform a right join between tables A and B.</a:t>
            </a:r>
          </a:p>
          <a:p>
            <a:r>
              <a:rPr lang="en-US" sz="1600" dirty="0" smtClean="0"/>
              <a:t>Perform a full join between tables A and B</a:t>
            </a:r>
            <a:r>
              <a:rPr lang="en-US" sz="1600" dirty="0" smtClean="0"/>
              <a:t>.</a:t>
            </a:r>
          </a:p>
          <a:p>
            <a:endParaRPr lang="en-US" sz="1600" dirty="0" smtClean="0"/>
          </a:p>
          <a:p>
            <a:endParaRPr lang="en-US" sz="1600" dirty="0" smtClean="0"/>
          </a:p>
          <a:p>
            <a:r>
              <a:rPr lang="en-US" sz="1600" b="1" dirty="0" smtClean="0"/>
              <a:t>Task 1 : Perform an inner join between tables A and B</a:t>
            </a:r>
            <a:r>
              <a:rPr lang="en-US" sz="1600" b="1" dirty="0" smtClean="0"/>
              <a:t>.</a:t>
            </a:r>
          </a:p>
          <a:p>
            <a:endParaRPr lang="en-US" sz="1600" b="1" dirty="0" smtClean="0"/>
          </a:p>
          <a:p>
            <a:endParaRPr lang="en-US" sz="1600" dirty="0" smtClean="0"/>
          </a:p>
          <a:p>
            <a:r>
              <a:rPr lang="en-US" sz="1600" b="1" dirty="0" smtClean="0"/>
              <a:t>Inner Join</a:t>
            </a:r>
            <a:r>
              <a:rPr lang="en-US" sz="1600" dirty="0" smtClean="0"/>
              <a:t>: Returns only the rows with matching id values in both tables.</a:t>
            </a:r>
          </a:p>
          <a:p>
            <a:r>
              <a:rPr lang="en-US" sz="1600" dirty="0" smtClean="0"/>
              <a:t>SELECT *</a:t>
            </a:r>
            <a:br>
              <a:rPr lang="en-US" sz="1600" dirty="0" smtClean="0"/>
            </a:br>
            <a:r>
              <a:rPr lang="en-US" sz="1600" dirty="0" smtClean="0"/>
              <a:t>FROM A</a:t>
            </a:r>
            <a:br>
              <a:rPr lang="en-US" sz="1600" dirty="0" smtClean="0"/>
            </a:br>
            <a:r>
              <a:rPr lang="en-US" sz="1600" dirty="0" smtClean="0"/>
              <a:t>INNER JOIN B ON A.id = B.id;</a:t>
            </a:r>
            <a:endParaRPr lang="en-IN" sz="1600" dirty="0"/>
          </a:p>
        </p:txBody>
      </p:sp>
    </p:spTree>
    <p:extLst>
      <p:ext uri="{BB962C8B-B14F-4D97-AF65-F5344CB8AC3E}">
        <p14:creationId xmlns:p14="http://schemas.microsoft.com/office/powerpoint/2010/main" xmlns="" val="863656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Tasks:</a:t>
            </a:r>
          </a:p>
          <a:p>
            <a:r>
              <a:rPr lang="en-US" sz="1600" dirty="0" smtClean="0"/>
              <a:t>Perform an inner join between tables A and B.</a:t>
            </a:r>
          </a:p>
          <a:p>
            <a:r>
              <a:rPr lang="en-US" sz="1600" dirty="0" smtClean="0"/>
              <a:t>Perform a left join between tables A and B.</a:t>
            </a:r>
          </a:p>
          <a:p>
            <a:r>
              <a:rPr lang="en-US" sz="1600" dirty="0" smtClean="0"/>
              <a:t>Perform a right join between tables A and B.</a:t>
            </a:r>
          </a:p>
          <a:p>
            <a:r>
              <a:rPr lang="en-US" sz="1600" dirty="0" smtClean="0"/>
              <a:t>Perform a full join between tables A and B</a:t>
            </a:r>
            <a:r>
              <a:rPr lang="en-US" sz="1600" dirty="0" smtClean="0"/>
              <a:t>.</a:t>
            </a:r>
          </a:p>
          <a:p>
            <a:endParaRPr lang="en-US" sz="1600" dirty="0" smtClean="0"/>
          </a:p>
          <a:p>
            <a:endParaRPr lang="en-US" sz="1600" dirty="0" smtClean="0"/>
          </a:p>
          <a:p>
            <a:r>
              <a:rPr lang="en-US" sz="1600" b="1" dirty="0" smtClean="0"/>
              <a:t>Task 1 : Perform an inner join between tables A and B</a:t>
            </a:r>
            <a:r>
              <a:rPr lang="en-US" sz="1600" b="1" dirty="0" smtClean="0"/>
              <a:t>.</a:t>
            </a:r>
          </a:p>
          <a:p>
            <a:endParaRPr lang="en-US" sz="1600" b="1" dirty="0" smtClean="0"/>
          </a:p>
          <a:p>
            <a:endParaRPr lang="en-US" sz="1600" dirty="0" smtClean="0"/>
          </a:p>
          <a:p>
            <a:r>
              <a:rPr lang="en-US" sz="1600" b="1" dirty="0" smtClean="0"/>
              <a:t>Inner Join</a:t>
            </a:r>
            <a:r>
              <a:rPr lang="en-US" sz="1600" dirty="0" smtClean="0"/>
              <a:t>: Returns only the rows with matching id values in both tables.</a:t>
            </a:r>
          </a:p>
          <a:p>
            <a:r>
              <a:rPr lang="en-US" sz="1600" dirty="0" smtClean="0"/>
              <a:t>SELECT *</a:t>
            </a:r>
            <a:br>
              <a:rPr lang="en-US" sz="1600" dirty="0" smtClean="0"/>
            </a:br>
            <a:r>
              <a:rPr lang="en-US" sz="1600" dirty="0" smtClean="0"/>
              <a:t>FROM A</a:t>
            </a:r>
            <a:br>
              <a:rPr lang="en-US" sz="1600" dirty="0" smtClean="0"/>
            </a:br>
            <a:r>
              <a:rPr lang="en-US" sz="1600" dirty="0" smtClean="0"/>
              <a:t>INNER JOIN B ON A.id = B.id;</a:t>
            </a:r>
            <a:endParaRPr lang="en-IN" sz="1600" dirty="0"/>
          </a:p>
        </p:txBody>
      </p:sp>
      <p:pic>
        <p:nvPicPr>
          <p:cNvPr id="93186" name="Picture 2" descr="https://miro.medium.com/v2/resize:fit:875/1*ffseqbBISBTdfNr-M90t_A.png"/>
          <p:cNvPicPr>
            <a:picLocks noChangeAspect="1" noChangeArrowheads="1"/>
          </p:cNvPicPr>
          <p:nvPr/>
        </p:nvPicPr>
        <p:blipFill>
          <a:blip r:embed="rId2"/>
          <a:srcRect/>
          <a:stretch>
            <a:fillRect/>
          </a:stretch>
        </p:blipFill>
        <p:spPr bwMode="auto">
          <a:xfrm>
            <a:off x="4434277" y="3851724"/>
            <a:ext cx="6877050" cy="1971676"/>
          </a:xfrm>
          <a:prstGeom prst="rect">
            <a:avLst/>
          </a:prstGeom>
          <a:noFill/>
        </p:spPr>
      </p:pic>
    </p:spTree>
    <p:extLst>
      <p:ext uri="{BB962C8B-B14F-4D97-AF65-F5344CB8AC3E}">
        <p14:creationId xmlns:p14="http://schemas.microsoft.com/office/powerpoint/2010/main" xmlns="" val="86365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
            <a:extLst>
              <a:ext uri="{FF2B5EF4-FFF2-40B4-BE49-F238E27FC236}">
                <a16:creationId xmlns:a16="http://schemas.microsoft.com/office/drawing/2014/main" xmlns="" id="{30174F36-C26D-BB2C-438C-1EA2BBC82ED8}"/>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576263" y="0"/>
            <a:ext cx="11039475" cy="6858000"/>
          </a:xfrm>
          <a:prstGeom prst="rect">
            <a:avLst/>
          </a:prstGeom>
        </p:spPr>
      </p:pic>
    </p:spTree>
    <p:extLst>
      <p:ext uri="{BB962C8B-B14F-4D97-AF65-F5344CB8AC3E}">
        <p14:creationId xmlns:p14="http://schemas.microsoft.com/office/powerpoint/2010/main" xmlns="" val="2680050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Task 2 : Perform a left join between tables A and B.</a:t>
            </a:r>
            <a:endParaRPr lang="en-US" sz="1600" dirty="0" smtClean="0"/>
          </a:p>
          <a:p>
            <a:r>
              <a:rPr lang="en-US" sz="1600" b="1" dirty="0" smtClean="0"/>
              <a:t>Left Join</a:t>
            </a:r>
            <a:r>
              <a:rPr lang="en-US" sz="1600" dirty="0" smtClean="0"/>
              <a:t>: Returns all rows from the left table A and matched rows from the right table B. If there is no match, the result is NULL on the right side.</a:t>
            </a:r>
          </a:p>
          <a:p>
            <a:r>
              <a:rPr lang="en-US" sz="1600" dirty="0" smtClean="0"/>
              <a:t>SELECT *</a:t>
            </a:r>
            <a:br>
              <a:rPr lang="en-US" sz="1600" dirty="0" smtClean="0"/>
            </a:br>
            <a:r>
              <a:rPr lang="en-US" sz="1600" dirty="0" smtClean="0"/>
              <a:t>FROM A</a:t>
            </a:r>
            <a:br>
              <a:rPr lang="en-US" sz="1600" dirty="0" smtClean="0"/>
            </a:br>
            <a:r>
              <a:rPr lang="en-US" sz="1600" dirty="0" smtClean="0"/>
              <a:t>LEFT JOIN B ON A.id = B.id;</a:t>
            </a:r>
            <a:endParaRPr lang="en-IN" sz="1600" dirty="0"/>
          </a:p>
        </p:txBody>
      </p:sp>
      <p:pic>
        <p:nvPicPr>
          <p:cNvPr id="95234" name="Picture 2" descr="https://miro.medium.com/v2/resize:fit:875/1*wmo-IlNISOJ7FrI6_TiSxA.png"/>
          <p:cNvPicPr>
            <a:picLocks noChangeAspect="1" noChangeArrowheads="1"/>
          </p:cNvPicPr>
          <p:nvPr/>
        </p:nvPicPr>
        <p:blipFill>
          <a:blip r:embed="rId2"/>
          <a:srcRect/>
          <a:stretch>
            <a:fillRect/>
          </a:stretch>
        </p:blipFill>
        <p:spPr bwMode="auto">
          <a:xfrm>
            <a:off x="3795923" y="2821616"/>
            <a:ext cx="6819900" cy="2600325"/>
          </a:xfrm>
          <a:prstGeom prst="rect">
            <a:avLst/>
          </a:prstGeom>
          <a:noFill/>
        </p:spPr>
      </p:pic>
    </p:spTree>
    <p:extLst>
      <p:ext uri="{BB962C8B-B14F-4D97-AF65-F5344CB8AC3E}">
        <p14:creationId xmlns:p14="http://schemas.microsoft.com/office/powerpoint/2010/main" xmlns="" val="863656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Task 3 : Perform a right join between tables A and B</a:t>
            </a:r>
            <a:r>
              <a:rPr lang="en-US" sz="1600" b="1" dirty="0" smtClean="0"/>
              <a:t>.</a:t>
            </a:r>
          </a:p>
          <a:p>
            <a:endParaRPr lang="en-US" sz="1600" dirty="0" smtClean="0"/>
          </a:p>
          <a:p>
            <a:r>
              <a:rPr lang="en-US" sz="1600" b="1" dirty="0" smtClean="0"/>
              <a:t>Right Join</a:t>
            </a:r>
            <a:r>
              <a:rPr lang="en-US" sz="1600" dirty="0" smtClean="0"/>
              <a:t>: Returns all rows from the right table B and matched rows from the left table A. If there is no match, the result is NULL on the left side</a:t>
            </a:r>
            <a:r>
              <a:rPr lang="en-US" sz="1600" dirty="0" smtClean="0"/>
              <a:t>.</a:t>
            </a:r>
          </a:p>
          <a:p>
            <a:endParaRPr lang="en-US" sz="1600" dirty="0" smtClean="0"/>
          </a:p>
          <a:p>
            <a:r>
              <a:rPr lang="en-US" sz="1600" dirty="0" smtClean="0"/>
              <a:t>SELECT *</a:t>
            </a:r>
            <a:br>
              <a:rPr lang="en-US" sz="1600" dirty="0" smtClean="0"/>
            </a:br>
            <a:r>
              <a:rPr lang="en-US" sz="1600" dirty="0" smtClean="0"/>
              <a:t>FROM A</a:t>
            </a:r>
            <a:br>
              <a:rPr lang="en-US" sz="1600" dirty="0" smtClean="0"/>
            </a:br>
            <a:r>
              <a:rPr lang="en-US" sz="1600" dirty="0" smtClean="0"/>
              <a:t>RIGHT JOIN B ON A.id = B.id;</a:t>
            </a:r>
            <a:endParaRPr lang="en-IN" sz="1600" dirty="0"/>
          </a:p>
        </p:txBody>
      </p:sp>
      <p:pic>
        <p:nvPicPr>
          <p:cNvPr id="95236" name="Picture 4" descr="https://miro.medium.com/v2/resize:fit:794/1*CbmdNusM5qotVqNkVFuGFQ.png"/>
          <p:cNvPicPr>
            <a:picLocks noChangeAspect="1" noChangeArrowheads="1"/>
          </p:cNvPicPr>
          <p:nvPr/>
        </p:nvPicPr>
        <p:blipFill>
          <a:blip r:embed="rId2"/>
          <a:srcRect/>
          <a:stretch>
            <a:fillRect/>
          </a:stretch>
        </p:blipFill>
        <p:spPr bwMode="auto">
          <a:xfrm>
            <a:off x="5072632" y="2468682"/>
            <a:ext cx="6048375" cy="2733676"/>
          </a:xfrm>
          <a:prstGeom prst="rect">
            <a:avLst/>
          </a:prstGeom>
          <a:noFill/>
        </p:spPr>
      </p:pic>
    </p:spTree>
    <p:extLst>
      <p:ext uri="{BB962C8B-B14F-4D97-AF65-F5344CB8AC3E}">
        <p14:creationId xmlns:p14="http://schemas.microsoft.com/office/powerpoint/2010/main" xmlns="" val="863656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006414" y="44061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t>Task 4 : Perform a full join between tables A and B.</a:t>
            </a:r>
            <a:endParaRPr lang="en-US" sz="1600" dirty="0" smtClean="0"/>
          </a:p>
          <a:p>
            <a:r>
              <a:rPr lang="en-US" sz="1600" b="1" dirty="0" smtClean="0"/>
              <a:t>Full Join</a:t>
            </a:r>
            <a:r>
              <a:rPr lang="en-US" sz="1600" dirty="0" smtClean="0"/>
              <a:t>: Returns all rows when there is a match in either table A or B.</a:t>
            </a:r>
          </a:p>
          <a:p>
            <a:r>
              <a:rPr lang="en-US" sz="1600" dirty="0" smtClean="0"/>
              <a:t>SELECT *</a:t>
            </a:r>
            <a:br>
              <a:rPr lang="en-US" sz="1600" dirty="0" smtClean="0"/>
            </a:br>
            <a:r>
              <a:rPr lang="en-US" sz="1600" dirty="0" smtClean="0"/>
              <a:t>FROM A</a:t>
            </a:r>
            <a:br>
              <a:rPr lang="en-US" sz="1600" dirty="0" smtClean="0"/>
            </a:br>
            <a:r>
              <a:rPr lang="en-US" sz="1600" dirty="0" smtClean="0"/>
              <a:t>FULL JOIN B ON A.id = B.id;</a:t>
            </a:r>
            <a:endParaRPr lang="en-IN" sz="1600" dirty="0"/>
          </a:p>
        </p:txBody>
      </p:sp>
      <p:pic>
        <p:nvPicPr>
          <p:cNvPr id="96258" name="Picture 2" descr="https://miro.medium.com/v2/resize:fit:799/1*nfsBNsKgm0KKbhWLCdLRpA.png"/>
          <p:cNvPicPr>
            <a:picLocks noChangeAspect="1" noChangeArrowheads="1"/>
          </p:cNvPicPr>
          <p:nvPr/>
        </p:nvPicPr>
        <p:blipFill>
          <a:blip r:embed="rId2"/>
          <a:srcRect/>
          <a:stretch>
            <a:fillRect/>
          </a:stretch>
        </p:blipFill>
        <p:spPr bwMode="auto">
          <a:xfrm>
            <a:off x="5064005" y="2799990"/>
            <a:ext cx="6086475" cy="2943225"/>
          </a:xfrm>
          <a:prstGeom prst="rect">
            <a:avLst/>
          </a:prstGeom>
          <a:noFill/>
        </p:spPr>
      </p:pic>
    </p:spTree>
    <p:extLst>
      <p:ext uri="{BB962C8B-B14F-4D97-AF65-F5344CB8AC3E}">
        <p14:creationId xmlns:p14="http://schemas.microsoft.com/office/powerpoint/2010/main" xmlns="" val="863656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E8E3-08D1-6BF1-21A3-D990974B8B83}"/>
              </a:ext>
            </a:extLst>
          </p:cNvPr>
          <p:cNvSpPr txBox="1">
            <a:spLocks/>
          </p:cNvSpPr>
          <p:nvPr/>
        </p:nvSpPr>
        <p:spPr>
          <a:xfrm>
            <a:off x="1524000" y="2571336"/>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End of Day 3</a:t>
            </a:r>
          </a:p>
          <a:p>
            <a:pPr algn="ctr"/>
            <a:r>
              <a:rPr lang="en-IN" dirty="0"/>
              <a:t>Any Query?</a:t>
            </a:r>
          </a:p>
        </p:txBody>
      </p:sp>
    </p:spTree>
    <p:extLst>
      <p:ext uri="{BB962C8B-B14F-4D97-AF65-F5344CB8AC3E}">
        <p14:creationId xmlns:p14="http://schemas.microsoft.com/office/powerpoint/2010/main" xmlns="" val="863656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
            <a:extLst>
              <a:ext uri="{FF2B5EF4-FFF2-40B4-BE49-F238E27FC236}">
                <a16:creationId xmlns:a16="http://schemas.microsoft.com/office/drawing/2014/main" xmlns="" id="{1AF17A98-BE63-0672-BBD4-E09FB1428B2F}"/>
              </a:ext>
            </a:extLst>
          </p:cNvPr>
          <p:cNvPicPr>
            <a:picLocks noGrp="1" noChangeAspect="1"/>
          </p:cNvPicPr>
          <p:nvPr isPhoto="1"/>
        </p:nvPicPr>
        <p:blipFill>
          <a:blip r:embed="rId2">
            <a:lum/>
            <a:extLst>
              <a:ext uri="{28A0092B-C50C-407E-A947-70E740481C1C}">
                <a14:useLocalDpi xmlns:a14="http://schemas.microsoft.com/office/drawing/2010/main" xmlns="" val="0"/>
              </a:ext>
            </a:extLst>
          </a:blip>
          <a:stretch>
            <a:fillRect/>
          </a:stretch>
        </p:blipFill>
        <p:spPr>
          <a:xfrm>
            <a:off x="0" y="39688"/>
            <a:ext cx="12192000" cy="6777037"/>
          </a:xfrm>
          <a:prstGeom prst="rect">
            <a:avLst/>
          </a:prstGeom>
        </p:spPr>
      </p:pic>
    </p:spTree>
    <p:extLst>
      <p:ext uri="{BB962C8B-B14F-4D97-AF65-F5344CB8AC3E}">
        <p14:creationId xmlns:p14="http://schemas.microsoft.com/office/powerpoint/2010/main" xmlns="" val="3819441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635</Words>
  <Application>Microsoft Office PowerPoint</Application>
  <PresentationFormat>Custom</PresentationFormat>
  <Paragraphs>216</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SQL Day 3</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3</dc:title>
  <dc:creator>sachin saxena</dc:creator>
  <cp:lastModifiedBy>HP</cp:lastModifiedBy>
  <cp:revision>28</cp:revision>
  <dcterms:created xsi:type="dcterms:W3CDTF">2023-07-17T10:47:32Z</dcterms:created>
  <dcterms:modified xsi:type="dcterms:W3CDTF">2024-07-03T04:42:38Z</dcterms:modified>
</cp:coreProperties>
</file>